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2" r:id="rId3"/>
    <p:sldId id="279" r:id="rId4"/>
    <p:sldId id="270" r:id="rId5"/>
    <p:sldId id="276" r:id="rId6"/>
    <p:sldId id="268" r:id="rId7"/>
    <p:sldId id="260" r:id="rId8"/>
    <p:sldId id="259" r:id="rId9"/>
    <p:sldId id="263" r:id="rId10"/>
    <p:sldId id="312" r:id="rId11"/>
    <p:sldId id="266" r:id="rId12"/>
    <p:sldId id="258" r:id="rId13"/>
    <p:sldId id="281" r:id="rId14"/>
    <p:sldId id="267" r:id="rId15"/>
    <p:sldId id="309" r:id="rId16"/>
    <p:sldId id="277" r:id="rId17"/>
    <p:sldId id="301" r:id="rId18"/>
    <p:sldId id="296" r:id="rId19"/>
    <p:sldId id="265" r:id="rId20"/>
    <p:sldId id="257" r:id="rId21"/>
    <p:sldId id="256" r:id="rId22"/>
    <p:sldId id="298" r:id="rId23"/>
    <p:sldId id="269" r:id="rId24"/>
  </p:sldIdLst>
  <p:sldSz cx="12192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/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/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/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/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/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/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标题，两项内容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/>
          <p:nvPr>
            <p:ph sz="quarter" idx="1"/>
          </p:nvPr>
        </p:nvSpPr>
        <p:spPr>
          <a:xfrm>
            <a:off x="838200" y="1825625"/>
            <a:ext cx="5181600" cy="20986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2"/>
          </p:nvPr>
        </p:nvSpPr>
        <p:spPr>
          <a:xfrm>
            <a:off x="838200" y="4076700"/>
            <a:ext cx="5181600" cy="21002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/>
          <p:nvPr>
            <p:ph type="body" sz="half" idx="3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/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/>
            </a:fld>
            <a:endParaRPr lang="zh-CN" altLang="en-US"/>
          </a:p>
        </p:txBody>
      </p:sp>
      <p:sp>
        <p:nvSpPr>
          <p:cNvPr id="7" name="页脚占位符 6"/>
          <p:cNvSpPr/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8" name="灯片编号占位符 7"/>
          <p:cNvSpPr/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/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/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/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/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/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/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/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/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/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/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/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/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/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/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/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/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/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/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/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/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/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de-DE" altLang="en-US" b="1">
                <a:solidFill>
                  <a:schemeClr val="accent6"/>
                </a:solidFill>
                <a:latin typeface="Calibri" charset="0"/>
              </a:rPr>
              <a:t>Karakalpak as low-resource language in NLP.</a:t>
            </a:r>
            <a:endParaRPr lang="de-DE" altLang="en-US" b="1">
              <a:solidFill>
                <a:schemeClr val="accent6"/>
              </a:solidFill>
              <a:latin typeface="Calibri" charset="0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838200" y="4234815"/>
            <a:ext cx="10515600" cy="1942465"/>
          </a:xfrm>
        </p:spPr>
        <p:txBody>
          <a:bodyPr>
            <a:normAutofit/>
          </a:bodyPr>
          <a:p>
            <a:pPr marL="0" indent="0">
              <a:buNone/>
            </a:pPr>
            <a:endParaRPr lang="de-DE" altLang="en-US">
              <a:latin typeface="Calibri" charset="0"/>
              <a:sym typeface="+mn-ea"/>
            </a:endParaRPr>
          </a:p>
        </p:txBody>
      </p:sp>
      <p:pic>
        <p:nvPicPr>
          <p:cNvPr id="4" name="Picture 3" descr="2025-08-24 11:24:43.713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8660" y="3197225"/>
            <a:ext cx="6784340" cy="31057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de-DE" altLang="en-US">
                <a:solidFill>
                  <a:schemeClr val="accent6"/>
                </a:solidFill>
                <a:latin typeface="Calibri" charset="0"/>
              </a:rPr>
              <a:t>Why low-resource?</a:t>
            </a:r>
            <a:endParaRPr lang="de-DE" altLang="en-US">
              <a:solidFill>
                <a:schemeClr val="accent6"/>
              </a:solidFill>
              <a:latin typeface="Calibri" charset="0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838200" y="1825625"/>
            <a:ext cx="7468870" cy="4351655"/>
          </a:xfrm>
        </p:spPr>
        <p:txBody>
          <a:bodyPr>
            <a:normAutofit fontScale="90000"/>
          </a:bodyPr>
          <a:p>
            <a:pPr marL="0" indent="0">
              <a:buNone/>
            </a:pPr>
            <a:r>
              <a:rPr lang="en-US" altLang="en-US" sz="1800" b="1">
                <a:solidFill>
                  <a:schemeClr val="tx1"/>
                </a:solidFill>
              </a:rPr>
              <a:t>Number of Speakers (2023 est.)</a:t>
            </a:r>
            <a:endParaRPr lang="en-US" altLang="en-US" sz="1800" b="1">
              <a:solidFill>
                <a:schemeClr val="tx1"/>
              </a:solidFill>
            </a:endParaRPr>
          </a:p>
          <a:p>
            <a:r>
              <a:rPr lang="en-US" altLang="en-US" sz="1800"/>
              <a:t>Karakalpak → ~872,000 speakers</a:t>
            </a:r>
            <a:endParaRPr lang="en-US" altLang="en-US" sz="1800"/>
          </a:p>
          <a:p>
            <a:r>
              <a:rPr lang="en-US" altLang="en-US" sz="1800"/>
              <a:t>Kazakh → ~13–14 million speakers</a:t>
            </a:r>
            <a:endParaRPr lang="en-US" altLang="en-US" sz="1800"/>
          </a:p>
          <a:p>
            <a:r>
              <a:rPr lang="en-US" altLang="en-US" sz="1800"/>
              <a:t>Uzbek → ~32–35 million speakers</a:t>
            </a:r>
            <a:endParaRPr lang="en-US" altLang="en-US" sz="1800"/>
          </a:p>
          <a:p>
            <a:r>
              <a:rPr lang="en-US" altLang="en-US" sz="1800"/>
              <a:t>Turkish → ~85–90 million native speakers (and 5–10M more second-language)</a:t>
            </a:r>
            <a:endParaRPr lang="en-US" altLang="en-US" sz="1800"/>
          </a:p>
          <a:p>
            <a:pPr marL="0" indent="0">
              <a:buNone/>
            </a:pPr>
            <a:r>
              <a:rPr lang="en-US" altLang="en-US" sz="1800" b="1">
                <a:solidFill>
                  <a:schemeClr val="tx1"/>
                </a:solidFill>
              </a:rPr>
              <a:t>Karakalpak Publications &amp; Transmission</a:t>
            </a:r>
            <a:endParaRPr lang="en-US" altLang="en-US" sz="1800" b="1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de-DE" altLang="en-US" sz="1800">
                <a:solidFill>
                  <a:schemeClr val="tx1"/>
                </a:solidFill>
                <a:latin typeface="Calibri" charset="0"/>
              </a:rPr>
              <a:t> </a:t>
            </a:r>
            <a:r>
              <a:rPr lang="en-US" altLang="en-US" sz="1800">
                <a:solidFill>
                  <a:schemeClr val="tx1"/>
                </a:solidFill>
              </a:rPr>
              <a:t>For centuries, Karakalpak folklore (like Q</a:t>
            </a:r>
            <a:r>
              <a:rPr lang="en-US" altLang="en-US" sz="1800">
                <a:solidFill>
                  <a:schemeClr val="tx1"/>
                </a:solidFill>
              </a:rPr>
              <a:t>ı</a:t>
            </a:r>
            <a:r>
              <a:rPr lang="en-US" altLang="en-US" sz="1800">
                <a:solidFill>
                  <a:schemeClr val="tx1"/>
                </a:solidFill>
              </a:rPr>
              <a:t>rq Q</a:t>
            </a:r>
            <a:r>
              <a:rPr lang="en-US" altLang="en-US" sz="1800">
                <a:solidFill>
                  <a:schemeClr val="tx1"/>
                </a:solidFill>
              </a:rPr>
              <a:t>ı</a:t>
            </a:r>
            <a:r>
              <a:rPr lang="en-US" altLang="en-US" sz="1800">
                <a:solidFill>
                  <a:schemeClr val="tx1"/>
                </a:solidFill>
              </a:rPr>
              <a:t>z, Alpam</a:t>
            </a:r>
            <a:r>
              <a:rPr lang="en-US" altLang="en-US" sz="1800">
                <a:solidFill>
                  <a:schemeClr val="tx1"/>
                </a:solidFill>
              </a:rPr>
              <a:t>ı</a:t>
            </a:r>
            <a:r>
              <a:rPr lang="en-US" altLang="en-US" sz="1800">
                <a:solidFill>
                  <a:schemeClr val="tx1"/>
                </a:solidFill>
              </a:rPr>
              <a:t>s, proverbs, riddles) was passed from generation to generation orally</a:t>
            </a:r>
            <a:r>
              <a:rPr lang="de-DE" altLang="en-US" sz="1800">
                <a:solidFill>
                  <a:schemeClr val="tx1"/>
                </a:solidFill>
                <a:latin typeface="Calibri" charset="0"/>
              </a:rPr>
              <a:t> - </a:t>
            </a:r>
            <a:r>
              <a:rPr lang="en-US" altLang="en-US" sz="1800">
                <a:solidFill>
                  <a:schemeClr val="tx1"/>
                </a:solidFill>
                <a:latin typeface="Calibri" charset="0"/>
              </a:rPr>
              <a:t>beautiful, but in tech terms it counts as low-resource</a:t>
            </a:r>
            <a:r>
              <a:rPr lang="de-DE" altLang="en-US" sz="1800">
                <a:solidFill>
                  <a:schemeClr val="tx1"/>
                </a:solidFill>
                <a:latin typeface="Calibri" charset="0"/>
              </a:rPr>
              <a:t>.</a:t>
            </a:r>
            <a:endParaRPr lang="de-DE" altLang="en-US" sz="1800">
              <a:solidFill>
                <a:schemeClr val="tx1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tx1"/>
                </a:solidFill>
                <a:latin typeface="Calibri" charset="0"/>
              </a:rPr>
              <a:t>Nowadays, some</a:t>
            </a:r>
            <a:r>
              <a:rPr lang="de-DE" altLang="en-US" sz="1800">
                <a:solidFill>
                  <a:schemeClr val="tx1"/>
                </a:solidFill>
                <a:latin typeface="Calibri" charset="0"/>
              </a:rPr>
              <a:t> </a:t>
            </a:r>
            <a:r>
              <a:rPr lang="en-US" altLang="en-US" sz="1800">
                <a:solidFill>
                  <a:schemeClr val="tx1"/>
                </a:solidFill>
                <a:latin typeface="Calibri" charset="0"/>
              </a:rPr>
              <a:t>books are being scanned and shared as PDFs.But that’s still “flat text” → not editable, not machine-readable.No big corpora, no DOC/TXT structured data yet</a:t>
            </a:r>
            <a:r>
              <a:rPr lang="de-DE" altLang="en-US" sz="1800">
                <a:solidFill>
                  <a:schemeClr val="tx1"/>
                </a:solidFill>
                <a:latin typeface="Calibri" charset="0"/>
              </a:rPr>
              <a:t>.</a:t>
            </a:r>
            <a:endParaRPr lang="en-US" altLang="en-US" sz="1800">
              <a:solidFill>
                <a:schemeClr val="tx1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en-US" altLang="en-US" sz="1800" b="1">
                <a:solidFill>
                  <a:schemeClr val="tx1"/>
                </a:solidFill>
                <a:latin typeface="Calibri" charset="0"/>
              </a:rPr>
              <a:t>Limited funding &amp; research</a:t>
            </a:r>
            <a:endParaRPr lang="en-US" altLang="en-US" sz="1800" b="1">
              <a:solidFill>
                <a:schemeClr val="tx1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tx1"/>
                </a:solidFill>
                <a:latin typeface="Calibri" charset="0"/>
              </a:rPr>
              <a:t>Big languages (English, Turkish, Uzbek, Kazakh) get heavy government + academic support.</a:t>
            </a:r>
            <a:endParaRPr lang="en-US" altLang="en-US" sz="1800">
              <a:solidFill>
                <a:schemeClr val="tx1"/>
              </a:solidFill>
              <a:latin typeface="Calibri" charset="0"/>
            </a:endParaRPr>
          </a:p>
        </p:txBody>
      </p:sp>
      <p:pic>
        <p:nvPicPr>
          <p:cNvPr id="4" name="Picture 3" descr="2025-08-24 11:21:54.805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58025" y="123825"/>
            <a:ext cx="5056505" cy="29819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de-DE" altLang="en-US">
                <a:solidFill>
                  <a:schemeClr val="accent6"/>
                </a:solidFill>
                <a:latin typeface="Calibri" charset="0"/>
              </a:rPr>
              <a:t>We are students.</a:t>
            </a:r>
            <a:endParaRPr lang="de-DE" altLang="en-US">
              <a:solidFill>
                <a:schemeClr val="accent6"/>
              </a:solidFill>
              <a:latin typeface="Calibri" charset="0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328295" y="1840865"/>
            <a:ext cx="8430260" cy="4351655"/>
          </a:xfrm>
        </p:spPr>
        <p:txBody>
          <a:bodyPr/>
          <a:p>
            <a:pPr marL="0" indent="0">
              <a:buNone/>
            </a:pPr>
            <a:r>
              <a:rPr lang="de-DE" altLang="en-US" b="1">
                <a:latin typeface="Calibri" charset="0"/>
              </a:rPr>
              <a:t>☑︎Biz</a:t>
            </a:r>
            <a:r>
              <a:rPr lang="de-DE" altLang="en-US">
                <a:latin typeface="Calibri" charset="0"/>
              </a:rPr>
              <a:t>ler studentler</a:t>
            </a:r>
            <a:r>
              <a:rPr lang="de-DE" altLang="en-US" b="1">
                <a:latin typeface="Calibri" charset="0"/>
              </a:rPr>
              <a:t>miz</a:t>
            </a:r>
            <a:r>
              <a:rPr lang="de-DE" altLang="en-US">
                <a:latin typeface="Calibri" charset="0"/>
              </a:rPr>
              <a:t>(Karakalpak,</a:t>
            </a:r>
            <a:r>
              <a:rPr lang="en-US" altLang="en-US">
                <a:latin typeface="Calibri" charset="0"/>
                <a:sym typeface="+mn-ea"/>
              </a:rPr>
              <a:t>Kipchak–Nogai</a:t>
            </a:r>
            <a:r>
              <a:rPr lang="de-DE" altLang="en-US">
                <a:latin typeface="Calibri" charset="0"/>
                <a:sym typeface="+mn-ea"/>
              </a:rPr>
              <a:t>)</a:t>
            </a:r>
            <a:endParaRPr lang="en-US" altLang="en-US"/>
          </a:p>
          <a:p>
            <a:r>
              <a:rPr lang="en-US" altLang="en-US" b="1"/>
              <a:t>Біз</a:t>
            </a:r>
            <a:r>
              <a:rPr lang="en-US" altLang="en-US"/>
              <a:t> студенттер</a:t>
            </a:r>
            <a:r>
              <a:rPr lang="en-US" altLang="en-US" b="1"/>
              <a:t>міз</a:t>
            </a:r>
            <a:r>
              <a:rPr lang="de-DE" altLang="en-US">
                <a:latin typeface="Calibri" charset="0"/>
              </a:rPr>
              <a:t> (Kazakh,</a:t>
            </a:r>
            <a:r>
              <a:rPr lang="en-US" altLang="en-US">
                <a:latin typeface="Calibri" charset="0"/>
              </a:rPr>
              <a:t>Kipchak–Nogai</a:t>
            </a:r>
            <a:r>
              <a:rPr lang="de-DE" altLang="en-US">
                <a:latin typeface="Calibri" charset="0"/>
              </a:rPr>
              <a:t>)</a:t>
            </a:r>
            <a:endParaRPr lang="en-US" altLang="en-US"/>
          </a:p>
          <a:p>
            <a:r>
              <a:rPr lang="en-US" altLang="en-US" b="1"/>
              <a:t>Биз</a:t>
            </a:r>
            <a:r>
              <a:rPr lang="en-US" altLang="en-US"/>
              <a:t> студенттер</a:t>
            </a:r>
            <a:r>
              <a:rPr lang="en-US" altLang="en-US" b="1"/>
              <a:t>биз</a:t>
            </a:r>
            <a:r>
              <a:rPr lang="de-DE" altLang="en-US">
                <a:latin typeface="Calibri" charset="0"/>
              </a:rPr>
              <a:t>(Kyrgyz,</a:t>
            </a:r>
            <a:r>
              <a:rPr lang="en-US" altLang="en-US">
                <a:latin typeface="Calibri" charset="0"/>
              </a:rPr>
              <a:t>Kipchak–Kyrgyz</a:t>
            </a:r>
            <a:r>
              <a:rPr lang="de-DE" altLang="en-US">
                <a:latin typeface="Calibri" charset="0"/>
              </a:rPr>
              <a:t>)</a:t>
            </a:r>
            <a:endParaRPr lang="de-DE" altLang="en-US">
              <a:latin typeface="Calibri" charset="0"/>
            </a:endParaRPr>
          </a:p>
          <a:p>
            <a:r>
              <a:rPr lang="en-US" altLang="en-US" b="1">
                <a:latin typeface="Calibri" charset="0"/>
              </a:rPr>
              <a:t>Biz</a:t>
            </a:r>
            <a:r>
              <a:rPr lang="en-US" altLang="en-US">
                <a:latin typeface="Calibri" charset="0"/>
              </a:rPr>
              <a:t> talebeler</a:t>
            </a:r>
            <a:r>
              <a:rPr lang="en-US" altLang="en-US" b="1">
                <a:latin typeface="Calibri" charset="0"/>
              </a:rPr>
              <a:t>miz</a:t>
            </a:r>
            <a:r>
              <a:rPr lang="de-DE" altLang="en-US">
                <a:latin typeface="Calibri" charset="0"/>
              </a:rPr>
              <a:t> (Crimean Tatar latin,</a:t>
            </a:r>
            <a:r>
              <a:rPr lang="en-US" altLang="en-US">
                <a:latin typeface="Calibri" charset="0"/>
              </a:rPr>
              <a:t> Kipchak–Bulgar</a:t>
            </a:r>
            <a:r>
              <a:rPr lang="de-DE" altLang="en-US">
                <a:latin typeface="Calibri" charset="0"/>
              </a:rPr>
              <a:t>)</a:t>
            </a:r>
            <a:endParaRPr lang="de-DE" altLang="en-US">
              <a:latin typeface="Calibri" charset="0"/>
            </a:endParaRPr>
          </a:p>
          <a:p>
            <a:r>
              <a:rPr lang="en-US" altLang="en-US" b="1">
                <a:latin typeface="Calibri" charset="0"/>
              </a:rPr>
              <a:t>Беҙ</a:t>
            </a:r>
            <a:r>
              <a:rPr lang="en-US" altLang="en-US">
                <a:latin typeface="Calibri" charset="0"/>
              </a:rPr>
              <a:t> студент</a:t>
            </a:r>
            <a:r>
              <a:rPr lang="en-US" altLang="en-US" b="1">
                <a:latin typeface="Calibri" charset="0"/>
              </a:rPr>
              <a:t>тар</a:t>
            </a:r>
            <a:r>
              <a:rPr lang="en-US" altLang="en-US">
                <a:latin typeface="Calibri" charset="0"/>
              </a:rPr>
              <a:t> </a:t>
            </a:r>
            <a:r>
              <a:rPr lang="de-DE" altLang="en-US">
                <a:latin typeface="Calibri" charset="0"/>
              </a:rPr>
              <a:t>(Bashkir,</a:t>
            </a:r>
            <a:r>
              <a:rPr lang="en-US" altLang="en-US">
                <a:latin typeface="Calibri" charset="0"/>
              </a:rPr>
              <a:t> Kipchak–Bulgar</a:t>
            </a:r>
            <a:r>
              <a:rPr lang="de-DE" altLang="en-US">
                <a:latin typeface="Calibri" charset="0"/>
              </a:rPr>
              <a:t>)</a:t>
            </a:r>
            <a:endParaRPr lang="de-DE" altLang="en-US">
              <a:latin typeface="Calibri" charset="0"/>
            </a:endParaRPr>
          </a:p>
          <a:p>
            <a:r>
              <a:rPr lang="en-US" altLang="en-US" b="1">
                <a:sym typeface="+mn-ea"/>
              </a:rPr>
              <a:t>Biz </a:t>
            </a:r>
            <a:r>
              <a:rPr lang="en-US" altLang="en-US">
                <a:sym typeface="+mn-ea"/>
              </a:rPr>
              <a:t>öğrenciy</a:t>
            </a:r>
            <a:r>
              <a:rPr lang="en-US" altLang="en-US" b="1">
                <a:sym typeface="+mn-ea"/>
              </a:rPr>
              <a:t>iz</a:t>
            </a:r>
            <a:r>
              <a:rPr lang="de-DE" altLang="en-US" b="1">
                <a:latin typeface="Calibri" charset="0"/>
                <a:sym typeface="+mn-ea"/>
              </a:rPr>
              <a:t> </a:t>
            </a:r>
            <a:r>
              <a:rPr lang="de-DE" altLang="en-US">
                <a:latin typeface="Calibri" charset="0"/>
                <a:sym typeface="+mn-ea"/>
              </a:rPr>
              <a:t>      (Turkish)</a:t>
            </a:r>
            <a:endParaRPr lang="de-DE" altLang="en-US">
              <a:latin typeface="Calibri" charset="0"/>
            </a:endParaRPr>
          </a:p>
          <a:p>
            <a:endParaRPr lang="de-DE" altLang="en-US">
              <a:latin typeface="Calibri" charset="0"/>
            </a:endParaRPr>
          </a:p>
        </p:txBody>
      </p:sp>
      <p:pic>
        <p:nvPicPr>
          <p:cNvPr id="4" name="Picture 3" descr="2025-08-24 22:16:47.964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04250" y="-15240"/>
            <a:ext cx="3648075" cy="24568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2_210_120" hidden="1"/>
          <p:cNvSpPr/>
          <p:nvPr/>
        </p:nvSpPr>
        <p:spPr>
          <a:xfrm>
            <a:off x="1524000" y="0"/>
            <a:ext cx="12700" cy="12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2_210_120_a_1_1#clear#"/>
          <p:cNvSpPr/>
          <p:nvPr>
            <p:ph type="title"/>
          </p:nvPr>
        </p:nvSpPr>
        <p:spPr/>
        <p:txBody>
          <a:bodyPr vert="horz" wrap="square" anchor="ctr"/>
          <a:p>
            <a:pPr lvl="0" eaLnBrk="1" hangingPunct="1"/>
            <a:r>
              <a:rPr b="1">
                <a:solidFill>
                  <a:srgbClr val="92D050"/>
                </a:solidFill>
              </a:rPr>
              <a:t>There is no UD treebank for Karakalpak yet</a:t>
            </a:r>
            <a:r>
              <a:rPr lang="en-AU" b="1">
                <a:solidFill>
                  <a:srgbClr val="92D050"/>
                </a:solidFill>
              </a:rPr>
              <a:t>.</a:t>
            </a:r>
            <a:endParaRPr lang="en-AU" b="1">
              <a:solidFill>
                <a:srgbClr val="92D050"/>
              </a:solidFill>
            </a:endParaRPr>
          </a:p>
        </p:txBody>
      </p:sp>
      <p:sp>
        <p:nvSpPr>
          <p:cNvPr id="3076" name="Rectangle 3" descr="#wm#_a_02_210_120_b_1_1#clear#"/>
          <p:cNvSpPr/>
          <p:nvPr>
            <p:ph type="body" sz="half"/>
          </p:nvPr>
        </p:nvSpPr>
        <p:spPr>
          <a:xfrm>
            <a:off x="1343660" y="1974215"/>
            <a:ext cx="4038600" cy="4525963"/>
          </a:xfrm>
        </p:spPr>
        <p:txBody>
          <a:bodyPr vert="horz" wrap="square" anchor="t"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eaLnBrk="1" hangingPunct="1"/>
            <a:r>
              <a:t>would propose a new treebank </a:t>
            </a:r>
            <a:r>
              <a:rPr lang="en-AU"/>
              <a:t>.</a:t>
            </a:r>
            <a:endParaRPr lang="en-AU"/>
          </a:p>
          <a:p>
            <a:pPr lvl="0" eaLnBrk="1" hangingPunct="1"/>
            <a:r>
              <a:t> ud</a:t>
            </a:r>
            <a:r>
              <a:rPr lang="en-AU"/>
              <a:t>_</a:t>
            </a:r>
            <a:r>
              <a:t>karakalpak </a:t>
            </a:r>
            <a:r>
              <a:rPr lang="en-AU"/>
              <a:t>.</a:t>
            </a:r>
            <a:endParaRPr lang="en-AU"/>
          </a:p>
          <a:p>
            <a:pPr lvl="0" eaLnBrk="1" hangingPunct="1"/>
            <a:r>
              <a:rPr lang="en-AU"/>
              <a:t>contribution to  both linguistic diversity and coverage to UD.</a:t>
            </a:r>
            <a:endParaRPr lang="en-AU"/>
          </a:p>
        </p:txBody>
      </p:sp>
      <p:sp>
        <p:nvSpPr>
          <p:cNvPr id="2" name="Rectangle 4" descr="#wm#_a_02_210_120_b_2_1#clear#"/>
          <p:cNvSpPr/>
          <p:nvPr/>
        </p:nvSpPr>
        <p:spPr>
          <a:xfrm>
            <a:off x="6289040" y="1974215"/>
            <a:ext cx="4038600" cy="452628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buNone/>
            </a:pPr>
            <a:r>
              <a:rPr lang="en-AU" b="1">
                <a:solidFill>
                  <a:srgbClr val="92D050"/>
                </a:solidFill>
              </a:rPr>
              <a:t>Challenges</a:t>
            </a:r>
            <a:r>
              <a:rPr lang="en-AU"/>
              <a:t> </a:t>
            </a:r>
            <a:r>
              <a:rPr lang="en-AU" b="1">
                <a:solidFill>
                  <a:srgbClr val="92D050"/>
                </a:solidFill>
              </a:rPr>
              <a:t>:</a:t>
            </a:r>
            <a:endParaRPr lang="en-AU" b="1">
              <a:solidFill>
                <a:srgbClr val="92D050"/>
              </a:solidFill>
            </a:endParaRPr>
          </a:p>
          <a:p>
            <a:pPr lvl="0" eaLnBrk="1" hangingPunct="1"/>
            <a:r>
              <a:rPr lang="en-AU"/>
              <a:t>Low-resource status&amp;Digital absence</a:t>
            </a:r>
            <a:endParaRPr lang="en-AU"/>
          </a:p>
          <a:p>
            <a:pPr lvl="0" eaLnBrk="1" hangingPunct="1"/>
            <a:r>
              <a:rPr lang="en-AU"/>
              <a:t>Standardisation issues</a:t>
            </a:r>
            <a:endParaRPr lang="en-AU"/>
          </a:p>
          <a:p>
            <a:pPr lvl="0" eaLnBrk="1" hangingPunct="1"/>
            <a:r>
              <a:rPr lang="en-AU"/>
              <a:t>Borrowings</a:t>
            </a:r>
            <a:endParaRPr lang="en-AU"/>
          </a:p>
          <a:p>
            <a:pPr lvl="0" eaLnBrk="1" hangingPunct="1"/>
            <a:r>
              <a:rPr lang="en-AU"/>
              <a:t>Morphological complexity</a:t>
            </a:r>
            <a:endParaRPr lang="en-AU"/>
          </a:p>
        </p:txBody>
      </p:sp>
      <p:pic>
        <p:nvPicPr>
          <p:cNvPr id="3" name="Picture 2" descr="2025-08-24 22:17:18.115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16975" y="76835"/>
            <a:ext cx="3314700" cy="1947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pPr lvl="0" eaLnBrk="1" hangingPunct="1"/>
            <a:r>
              <a:rPr lang="en-AU" b="1">
                <a:solidFill>
                  <a:srgbClr val="92D050"/>
                </a:solidFill>
                <a:sym typeface="+mn-ea"/>
              </a:rPr>
              <a:t>Standardisation issues.</a:t>
            </a:r>
            <a:endParaRPr lang="en-AU" b="1">
              <a:solidFill>
                <a:srgbClr val="92D050"/>
              </a:solidFill>
              <a:sym typeface="+mn-ea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r>
              <a:rPr lang="en-US" altLang="en-US"/>
              <a:t>Karakalpak was written in the Arabic and Persian script until 1928, </a:t>
            </a:r>
            <a:endParaRPr lang="en-US" altLang="en-US"/>
          </a:p>
          <a:p>
            <a:r>
              <a:rPr lang="en-US" altLang="en-US"/>
              <a:t>in the Latin script (with additional characters) from 1928 to 1940, after which Cyrillic was introduced. </a:t>
            </a:r>
            <a:endParaRPr lang="en-US" altLang="en-US"/>
          </a:p>
          <a:p>
            <a:r>
              <a:rPr lang="en-US" altLang="en-US"/>
              <a:t>Following Uzbekistan's independence in 1991, the decision was made to drop Cyrillic and revert to the Latin alphabet (1994).</a:t>
            </a:r>
            <a:endParaRPr lang="en-US" altLang="en-US"/>
          </a:p>
        </p:txBody>
      </p:sp>
      <p:pic>
        <p:nvPicPr>
          <p:cNvPr id="4" name="Picture 3" descr="2025-08-24 22:17:51.246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9440" y="4105275"/>
            <a:ext cx="5452110" cy="24460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7_210_111" hidden="1"/>
          <p:cNvSpPr/>
          <p:nvPr/>
        </p:nvSpPr>
        <p:spPr>
          <a:xfrm>
            <a:off x="1524000" y="0"/>
            <a:ext cx="12700" cy="12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7_210_111_a_1_1#clear#"/>
          <p:cNvSpPr/>
          <p:nvPr>
            <p:ph type="title"/>
          </p:nvPr>
        </p:nvSpPr>
        <p:spPr>
          <a:xfrm>
            <a:off x="838200" y="621030"/>
            <a:ext cx="10515600" cy="1325563"/>
          </a:xfrm>
        </p:spPr>
        <p:txBody>
          <a:bodyPr vert="horz" wrap="square" anchor="ctr"/>
          <a:p>
            <a:pPr lvl="0" eaLnBrk="1" hangingPunct="1"/>
            <a:r>
              <a:rPr lang="en-AU" b="1">
                <a:solidFill>
                  <a:srgbClr val="92D050"/>
                </a:solidFill>
                <a:sym typeface="+mn-ea"/>
              </a:rPr>
              <a:t>Standardisation issues.</a:t>
            </a:r>
            <a:endParaRPr lang="en-AU" b="1">
              <a:solidFill>
                <a:srgbClr val="92D050"/>
              </a:solidFill>
              <a:sym typeface="+mn-ea"/>
            </a:endParaRPr>
          </a:p>
          <a:p>
            <a:pPr lvl="0" eaLnBrk="1" hangingPunct="1"/>
          </a:p>
        </p:txBody>
      </p:sp>
      <p:sp>
        <p:nvSpPr>
          <p:cNvPr id="3077" name="Rectangle 4" descr="#wm#_a_07_210_111_b_1_1#clear#"/>
          <p:cNvSpPr/>
          <p:nvPr>
            <p:ph type="body" sz="half"/>
          </p:nvPr>
        </p:nvSpPr>
        <p:spPr>
          <a:xfrm>
            <a:off x="745490" y="1946910"/>
            <a:ext cx="7279640" cy="4177665"/>
          </a:xfrm>
        </p:spPr>
        <p:txBody>
          <a:bodyPr vert="horz" wrap="square" anchor="t">
            <a:normAutofit fontScale="90000" lnSpcReduction="10000"/>
          </a:bodyPr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eaLnBrk="1" hangingPunct="1"/>
            <a:r>
              <a:rPr lang="en-AU" b="1">
                <a:solidFill>
                  <a:srgbClr val="92D050"/>
                </a:solidFill>
              </a:rPr>
              <a:t>dontbeidle/kaalin-python</a:t>
            </a:r>
            <a:r>
              <a:rPr lang="en-AU"/>
              <a:t>, author: </a:t>
            </a:r>
            <a:r>
              <a:rPr lang="en-AU" b="1">
                <a:solidFill>
                  <a:srgbClr val="92D050"/>
                </a:solidFill>
              </a:rPr>
              <a:t>Turdıbek Jumabaev</a:t>
            </a:r>
            <a:r>
              <a:rPr lang="en-AU">
                <a:solidFill>
                  <a:srgbClr val="92D050"/>
                </a:solidFill>
              </a:rPr>
              <a:t> </a:t>
            </a:r>
            <a:r>
              <a:rPr lang="en-AU"/>
              <a:t>(@erinshek)	Latin ↔ Cyrillic transliteration ( </a:t>
            </a:r>
            <a:r>
              <a:rPr lang="en-AU">
                <a:sym typeface="+mn-ea"/>
              </a:rPr>
              <a:t>GitHub)</a:t>
            </a:r>
            <a:endParaRPr lang="en-AU">
              <a:sym typeface="+mn-ea"/>
            </a:endParaRPr>
          </a:p>
          <a:p>
            <a:pPr lvl="0" eaLnBrk="1" hangingPunct="1"/>
            <a:r>
              <a:rPr lang="en-AU" b="1"/>
              <a:t>latin2cyrillic</a:t>
            </a:r>
            <a:r>
              <a:rPr lang="en-AU"/>
              <a:t>, </a:t>
            </a:r>
            <a:endParaRPr lang="en-AU"/>
          </a:p>
          <a:p>
            <a:pPr lvl="0" eaLnBrk="1" hangingPunct="1"/>
            <a:r>
              <a:rPr lang="en-AU" b="1"/>
              <a:t>cyrillic2latin</a:t>
            </a:r>
            <a:endParaRPr lang="en-AU" b="1"/>
          </a:p>
          <a:p>
            <a:pPr lvl="0" eaLnBrk="1" hangingPunct="1"/>
            <a:endParaRPr lang="en-AU"/>
          </a:p>
          <a:p>
            <a:pPr lvl="0" eaLnBrk="1" hangingPunct="1"/>
            <a:endParaRPr lang="en-AU"/>
          </a:p>
          <a:p>
            <a:pPr lvl="0" eaLnBrk="1" hangingPunct="1"/>
            <a:endParaRPr lang="en-AU"/>
          </a:p>
          <a:p>
            <a:pPr lvl="0" eaLnBrk="1" hangingPunct="1"/>
            <a:r>
              <a:rPr lang="en-AU"/>
              <a:t>ь/ъ—´  ´</a:t>
            </a:r>
            <a:endParaRPr lang="en-AU"/>
          </a:p>
          <a:p>
            <a:pPr lvl="0" eaLnBrk="1" hangingPunct="1"/>
            <a:r>
              <a:rPr lang="en-AU"/>
              <a:t>э/е   — ´e´</a:t>
            </a:r>
            <a:endParaRPr lang="en-AU"/>
          </a:p>
        </p:txBody>
      </p:sp>
      <p:pic>
        <p:nvPicPr>
          <p:cNvPr id="2" name="Picture 1" descr="2025-08-25 06:17:18.468000"/>
          <p:cNvPicPr>
            <a:picLocks noChangeAspect="1"/>
          </p:cNvPicPr>
          <p:nvPr/>
        </p:nvPicPr>
        <p:blipFill>
          <a:blip r:embed="rId1"/>
          <a:srcRect l="160" r="-160"/>
          <a:stretch>
            <a:fillRect/>
          </a:stretch>
        </p:blipFill>
        <p:spPr>
          <a:xfrm>
            <a:off x="8024495" y="618490"/>
            <a:ext cx="4121785" cy="4727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2_210_120" hidden="1"/>
          <p:cNvSpPr/>
          <p:nvPr/>
        </p:nvSpPr>
        <p:spPr>
          <a:xfrm>
            <a:off x="1524000" y="0"/>
            <a:ext cx="12700" cy="12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2_210_120_a_1_1#clear#"/>
          <p:cNvSpPr/>
          <p:nvPr>
            <p:ph type="title"/>
          </p:nvPr>
        </p:nvSpPr>
        <p:spPr/>
        <p:txBody>
          <a:bodyPr vert="horz" wrap="square" anchor="ctr"/>
          <a:p>
            <a:pPr lvl="0" eaLnBrk="1" hangingPunct="1"/>
            <a:r>
              <a:rPr lang="en-AU" b="1">
                <a:solidFill>
                  <a:srgbClr val="92D050"/>
                </a:solidFill>
                <a:sym typeface="+mn-ea"/>
              </a:rPr>
              <a:t>Standardisation issues.</a:t>
            </a:r>
            <a:endParaRPr lang="en-AU" b="1">
              <a:solidFill>
                <a:srgbClr val="92D050"/>
              </a:solidFill>
              <a:sym typeface="+mn-ea"/>
            </a:endParaRPr>
          </a:p>
        </p:txBody>
      </p:sp>
      <p:sp>
        <p:nvSpPr>
          <p:cNvPr id="3077" name="Rectangle 4" descr="#wm#_a_02_210_120_b_2_1#clear#"/>
          <p:cNvSpPr/>
          <p:nvPr>
            <p:ph type="body" sz="half"/>
          </p:nvPr>
        </p:nvSpPr>
        <p:spPr>
          <a:xfrm>
            <a:off x="813435" y="1600200"/>
            <a:ext cx="9397365" cy="4526280"/>
          </a:xfrm>
        </p:spPr>
        <p:txBody>
          <a:bodyPr vert="horz" wrap="square" anchor="t">
            <a:normAutofit fontScale="60000"/>
          </a:bodyPr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eaLnBrk="1" hangingPunct="1"/>
            <a:r>
              <a:rPr lang="en-AU" sz="3200"/>
              <a:t>Karakalpak first keyboard. </a:t>
            </a:r>
            <a:r>
              <a:rPr lang="en-AU" sz="3200" b="1">
                <a:solidFill>
                  <a:srgbClr val="92D050"/>
                </a:solidFill>
              </a:rPr>
              <a:t>Shaǵala Lab </a:t>
            </a:r>
            <a:r>
              <a:rPr lang="en-AU" sz="3200">
                <a:solidFill>
                  <a:schemeClr val="tx1"/>
                </a:solidFill>
              </a:rPr>
              <a:t>author </a:t>
            </a:r>
            <a:r>
              <a:rPr lang="en-AU" sz="3200">
                <a:solidFill>
                  <a:srgbClr val="92D050"/>
                </a:solidFill>
              </a:rPr>
              <a:t>Atabek Murtazaev</a:t>
            </a:r>
            <a:endParaRPr lang="en-AU" sz="3200" b="1">
              <a:solidFill>
                <a:srgbClr val="92D050"/>
              </a:solidFill>
            </a:endParaRPr>
          </a:p>
          <a:p>
            <a:pPr lvl="0" eaLnBrk="1" hangingPunct="1"/>
            <a:r>
              <a:rPr lang="en-AU" b="1"/>
              <a:t>https://github.com/shagalalab/qqkeyboard-android</a:t>
            </a:r>
            <a:endParaRPr lang="en-AU" b="1"/>
          </a:p>
          <a:p>
            <a:pPr lvl="0" eaLnBrk="1" hangingPunct="1"/>
            <a:r>
              <a:rPr lang="en-AU" b="1"/>
              <a:t>Hugging Face:	A parallel corpus with 300,000 sentence pairs, divided equally into:</a:t>
            </a:r>
            <a:endParaRPr lang="en-AU" b="1"/>
          </a:p>
          <a:p>
            <a:pPr lvl="0" eaLnBrk="1" hangingPunct="1"/>
            <a:r>
              <a:rPr lang="en-AU" b="1"/>
              <a:t>		</a:t>
            </a:r>
            <a:r>
              <a:rPr lang="en-AU"/>
              <a:t>Karakalpak–Uzbek (100,000)</a:t>
            </a:r>
            <a:endParaRPr lang="en-AU"/>
          </a:p>
          <a:p>
            <a:pPr lvl="0" eaLnBrk="1" hangingPunct="1"/>
            <a:r>
              <a:rPr lang="en-AU"/>
              <a:t>		Karakalpak–Russian (100,000)</a:t>
            </a:r>
            <a:endParaRPr lang="en-AU"/>
          </a:p>
          <a:p>
            <a:pPr lvl="0" eaLnBrk="1" hangingPunct="1"/>
            <a:r>
              <a:rPr lang="en-AU"/>
              <a:t>		Karakalpak–English (100,000)</a:t>
            </a:r>
            <a:endParaRPr lang="en-AU"/>
          </a:p>
          <a:p>
            <a:pPr lvl="0" eaLnBrk="1" hangingPunct="1"/>
            <a:endParaRPr lang="en-AU"/>
          </a:p>
          <a:p>
            <a:pPr lvl="0" eaLnBrk="1" hangingPunct="1"/>
            <a:endParaRPr lang="en-AU"/>
          </a:p>
          <a:p>
            <a:pPr lvl="0" eaLnBrk="1" hangingPunct="1"/>
            <a:endParaRPr lang="en-AU"/>
          </a:p>
          <a:p>
            <a:pPr lvl="0" eaLnBrk="1" hangingPunct="1"/>
            <a:r>
              <a:rPr lang="en-AU"/>
              <a:t> </a:t>
            </a:r>
            <a:endParaRPr lang="en-AU"/>
          </a:p>
          <a:p>
            <a:pPr lvl="0" eaLnBrk="1" hangingPunct="1"/>
            <a:r>
              <a:rPr lang="en-AU" b="1"/>
              <a:t>o’—o/ò,        </a:t>
            </a:r>
            <a:r>
              <a:rPr lang="en-AU"/>
              <a:t>      orta, òpepek</a:t>
            </a:r>
            <a:endParaRPr lang="en-AU"/>
          </a:p>
          <a:p>
            <a:pPr lvl="0" eaLnBrk="1" hangingPunct="1"/>
            <a:r>
              <a:rPr lang="en-AU" b="1"/>
              <a:t>i—i/ì,       </a:t>
            </a:r>
            <a:r>
              <a:rPr lang="en-AU"/>
              <a:t>               iyne,ìlaq</a:t>
            </a:r>
            <a:endParaRPr lang="en-AU"/>
          </a:p>
          <a:p>
            <a:pPr lvl="0" eaLnBrk="1" hangingPunct="1"/>
            <a:r>
              <a:rPr lang="en-AU" b="1"/>
              <a:t>u’—u/ù,   </a:t>
            </a:r>
            <a:r>
              <a:rPr lang="en-AU"/>
              <a:t>           uwayim,ùy</a:t>
            </a:r>
            <a:endParaRPr lang="en-AU"/>
          </a:p>
          <a:p>
            <a:pPr lvl="0" eaLnBrk="1" hangingPunct="1"/>
            <a:r>
              <a:rPr lang="en-AU" b="1"/>
              <a:t>n’—n/ń     </a:t>
            </a:r>
            <a:r>
              <a:rPr lang="en-AU"/>
              <a:t>          nan,toqtań</a:t>
            </a:r>
            <a:endParaRPr lang="en-A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7_210_111" hidden="1"/>
          <p:cNvSpPr/>
          <p:nvPr/>
        </p:nvSpPr>
        <p:spPr>
          <a:xfrm>
            <a:off x="1524000" y="0"/>
            <a:ext cx="12700" cy="12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7_210_111_a_1_1#clear#"/>
          <p:cNvSpPr/>
          <p:nvPr>
            <p:ph type="title"/>
          </p:nvPr>
        </p:nvSpPr>
        <p:spPr/>
        <p:txBody>
          <a:bodyPr vert="horz" wrap="square" anchor="ctr"/>
          <a:p>
            <a:pPr lvl="0" eaLnBrk="1" hangingPunct="1"/>
            <a:r>
              <a:rPr b="1">
                <a:solidFill>
                  <a:srgbClr val="92D050"/>
                </a:solidFill>
              </a:rPr>
              <a:t>Borrowings </a:t>
            </a:r>
            <a:r>
              <a:rPr lang="en-AU" b="1">
                <a:solidFill>
                  <a:srgbClr val="92D050"/>
                </a:solidFill>
              </a:rPr>
              <a:t>.</a:t>
            </a:r>
            <a:endParaRPr lang="en-AU" b="1">
              <a:solidFill>
                <a:srgbClr val="92D050"/>
              </a:solidFill>
            </a:endParaRPr>
          </a:p>
        </p:txBody>
      </p:sp>
      <p:sp>
        <p:nvSpPr>
          <p:cNvPr id="3076" name="Rectangle 3" descr="#wm#_a_07_210_111_c_1_607*2286"/>
          <p:cNvSpPr/>
          <p:nvPr>
            <p:ph sz="half" idx="1"/>
          </p:nvPr>
        </p:nvSpPr>
        <p:spPr>
          <a:xfrm>
            <a:off x="1981200" y="1600200"/>
            <a:ext cx="8229600" cy="1322070"/>
          </a:xfrm>
        </p:spPr>
        <p:txBody>
          <a:bodyPr vert="horz" wrap="square" anchor="t"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eaLnBrk="1" hangingPunct="1"/>
            <a:r>
              <a:t>Code-switching</a:t>
            </a:r>
            <a:r>
              <a:rPr lang="en-AU"/>
              <a:t>:</a:t>
            </a:r>
            <a:endParaRPr lang="en-AU"/>
          </a:p>
          <a:p>
            <a:pPr lvl="0" eaLnBrk="1" hangingPunct="1"/>
            <a:r>
              <a:rPr lang="en-AU">
                <a:sym typeface="+mn-ea"/>
              </a:rPr>
              <a:t>Uzbek, Kazak </a:t>
            </a:r>
            <a:r>
              <a:rPr>
                <a:sym typeface="+mn-ea"/>
              </a:rPr>
              <a:t>and Russian influence</a:t>
            </a:r>
            <a:r>
              <a:rPr lang="en-AU">
                <a:sym typeface="+mn-ea"/>
              </a:rPr>
              <a:t>.</a:t>
            </a:r>
            <a:endParaRPr lang="en-AU">
              <a:sym typeface="+mn-ea"/>
            </a:endParaRPr>
          </a:p>
        </p:txBody>
      </p:sp>
      <p:sp>
        <p:nvSpPr>
          <p:cNvPr id="3077" name="Rectangle 4" descr="#wm#_a_07_210_111_b_1_1#clear#"/>
          <p:cNvSpPr/>
          <p:nvPr>
            <p:ph type="body" sz="half"/>
          </p:nvPr>
        </p:nvSpPr>
        <p:spPr>
          <a:xfrm>
            <a:off x="1038860" y="3197225"/>
            <a:ext cx="9805035" cy="3234055"/>
          </a:xfrm>
        </p:spPr>
        <p:txBody>
          <a:bodyPr vert="horz" wrap="square" anchor="t"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eaLnBrk="1" hangingPunct="1"/>
            <a:r>
              <a:rPr lang="en-AU"/>
              <a:t>Kitaplarimdi tapsiraman , sosin </a:t>
            </a:r>
            <a:r>
              <a:rPr lang="en-AU" b="1" i="1"/>
              <a:t>domoi</a:t>
            </a:r>
            <a:r>
              <a:rPr lang="en-AU" i="1"/>
              <a:t>.—u‘yge…</a:t>
            </a:r>
            <a:endParaRPr lang="en-AU" i="1"/>
          </a:p>
          <a:p>
            <a:pPr lvl="0" eaLnBrk="1" hangingPunct="1"/>
            <a:r>
              <a:rPr lang="en-AU" i="1"/>
              <a:t> ( I will return my books, then home)</a:t>
            </a:r>
            <a:endParaRPr lang="en-AU" i="1"/>
          </a:p>
          <a:p>
            <a:pPr lvl="0" eaLnBrk="1" hangingPunct="1"/>
            <a:r>
              <a:rPr lang="en-AU" b="1" i="1"/>
              <a:t>Hayojanlanip</a:t>
            </a:r>
            <a:r>
              <a:rPr lang="en-AU" i="1"/>
              <a:t> </a:t>
            </a:r>
            <a:r>
              <a:rPr lang="en-AU"/>
              <a:t>turman.—tolqinlanip…</a:t>
            </a:r>
            <a:endParaRPr lang="en-AU"/>
          </a:p>
          <a:p>
            <a:pPr lvl="0" eaLnBrk="1" hangingPunct="1"/>
            <a:r>
              <a:rPr lang="en-AU"/>
              <a:t>( i am nervous)</a:t>
            </a:r>
            <a:endParaRPr lang="en-AU"/>
          </a:p>
          <a:p>
            <a:pPr lvl="0" eaLnBrk="1" hangingPunct="1"/>
            <a:r>
              <a:rPr lang="en-AU"/>
              <a:t>kele</a:t>
            </a:r>
            <a:r>
              <a:rPr lang="en-AU" b="1" i="1"/>
              <a:t>sin</a:t>
            </a:r>
            <a:r>
              <a:rPr lang="en-AU"/>
              <a:t>ba? — seń..</a:t>
            </a:r>
            <a:endParaRPr lang="en-AU"/>
          </a:p>
          <a:p>
            <a:pPr lvl="0" eaLnBrk="1" hangingPunct="1"/>
            <a:r>
              <a:rPr lang="en-AU"/>
              <a:t>(Will you come?) </a:t>
            </a:r>
            <a:endParaRPr lang="en-A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2_210_120" hidden="1"/>
          <p:cNvSpPr/>
          <p:nvPr/>
        </p:nvSpPr>
        <p:spPr>
          <a:xfrm>
            <a:off x="1524000" y="0"/>
            <a:ext cx="12700" cy="12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2_210_120_a_1_1#clear#"/>
          <p:cNvSpPr/>
          <p:nvPr>
            <p:ph type="title"/>
          </p:nvPr>
        </p:nvSpPr>
        <p:spPr/>
        <p:txBody>
          <a:bodyPr vert="horz" wrap="square" anchor="ctr"/>
          <a:p>
            <a:pPr lvl="0" eaLnBrk="1" hangingPunct="1"/>
            <a:r>
              <a:rPr lang="en-AU" b="1" u="none">
                <a:solidFill>
                  <a:srgbClr val="92D050"/>
                </a:solidFill>
                <a:sym typeface="+mn-ea"/>
              </a:rPr>
              <a:t>Morphological complexity.</a:t>
            </a:r>
            <a:endParaRPr lang="en-AU" b="1" u="none">
              <a:solidFill>
                <a:srgbClr val="92D050"/>
              </a:solidFill>
              <a:sym typeface="+mn-ea"/>
            </a:endParaRPr>
          </a:p>
          <a:p>
            <a:pPr lvl="0" eaLnBrk="1" hangingPunct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US" altLang="en-US" b="1">
                <a:solidFill>
                  <a:schemeClr val="accent6"/>
                </a:solidFill>
                <a:sym typeface="+mn-ea"/>
              </a:rPr>
              <a:t>Qaraqalpaqlastirilg’anlardanbiz</a:t>
            </a:r>
            <a:r>
              <a:rPr lang="de-DE" altLang="en-US" b="1">
                <a:solidFill>
                  <a:schemeClr val="accent6"/>
                </a:solidFill>
                <a:latin typeface="Calibri" charset="0"/>
                <a:sym typeface="+mn-ea"/>
              </a:rPr>
              <a:t>.</a:t>
            </a:r>
            <a:endParaRPr 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>
            <a:normAutofit/>
          </a:bodyPr>
          <a:p>
            <a:r>
              <a:rPr lang="en-US" altLang="en-US">
                <a:solidFill>
                  <a:schemeClr val="accent6"/>
                </a:solidFill>
                <a:sym typeface="+mn-ea"/>
              </a:rPr>
              <a:t>“we are from those who were made into Karakalpaks”</a:t>
            </a:r>
            <a:endParaRPr lang="en-US" altLang="en-US">
              <a:solidFill>
                <a:schemeClr val="accent6"/>
              </a:solidFill>
            </a:endParaRPr>
          </a:p>
          <a:p>
            <a:r>
              <a:rPr lang="en-US" altLang="en-US">
                <a:solidFill>
                  <a:schemeClr val="accent6"/>
                </a:solidFill>
                <a:sym typeface="+mn-ea"/>
              </a:rPr>
              <a:t>(literally: “from the ones that have been Karakalpak-ified, we.”)</a:t>
            </a:r>
            <a:endParaRPr lang="en-US" altLang="en-US">
              <a:solidFill>
                <a:schemeClr val="accent6"/>
              </a:solidFill>
            </a:endParaRPr>
          </a:p>
          <a:p>
            <a:endParaRPr lang="en-US" altLang="en-US"/>
          </a:p>
          <a:p>
            <a:r>
              <a:rPr lang="en-US" altLang="en-US"/>
              <a:t>[</a:t>
            </a:r>
            <a:r>
              <a:rPr lang="en-US" altLang="en-US" b="1"/>
              <a:t>Qaraqalpaq</a:t>
            </a:r>
            <a:r>
              <a:rPr lang="en-US" altLang="en-US"/>
              <a:t>]NOUN → </a:t>
            </a:r>
            <a:r>
              <a:rPr lang="en-US" altLang="en-US" b="1"/>
              <a:t>[Qaraqalpaq-la-stir</a:t>
            </a:r>
            <a:r>
              <a:rPr lang="en-US" altLang="en-US"/>
              <a:t>]VERB</a:t>
            </a:r>
            <a:endParaRPr lang="en-US" altLang="en-US"/>
          </a:p>
          <a:p>
            <a:r>
              <a:rPr lang="en-US" altLang="en-US"/>
              <a:t>→ [</a:t>
            </a:r>
            <a:r>
              <a:rPr lang="en-US" altLang="en-US" b="1"/>
              <a:t>Qaraqalpaq-la-stir-il</a:t>
            </a:r>
            <a:r>
              <a:rPr lang="en-US" altLang="en-US"/>
              <a:t>]VERB → [</a:t>
            </a:r>
            <a:r>
              <a:rPr lang="en-US" altLang="en-US" b="1"/>
              <a:t>Qaraqalpaq-la-stir-il-g’an</a:t>
            </a:r>
            <a:r>
              <a:rPr lang="en-US" altLang="en-US"/>
              <a:t>]ADJ</a:t>
            </a:r>
            <a:endParaRPr lang="en-US" altLang="en-US"/>
          </a:p>
          <a:p>
            <a:r>
              <a:rPr lang="en-US" altLang="en-US"/>
              <a:t>→ [</a:t>
            </a:r>
            <a:r>
              <a:rPr lang="en-US" altLang="en-US" b="1"/>
              <a:t>Qaraqalpaq-la-stir-il-g’an-lar</a:t>
            </a:r>
            <a:r>
              <a:rPr lang="en-US" altLang="en-US"/>
              <a:t>]NOUN</a:t>
            </a:r>
            <a:r>
              <a:rPr lang="en-US" altLang="en-US">
                <a:sym typeface="+mn-ea"/>
              </a:rPr>
              <a:t>→</a:t>
            </a:r>
            <a:r>
              <a:rPr lang="en-US" altLang="en-US"/>
              <a:t> [</a:t>
            </a:r>
            <a:r>
              <a:rPr lang="en-US" altLang="en-US" b="1"/>
              <a:t>Qaraqalpaq-la-stir-il-g’an-lar-dan</a:t>
            </a:r>
            <a:r>
              <a:rPr lang="en-US" altLang="en-US"/>
              <a:t>]NOUN</a:t>
            </a:r>
            <a:r>
              <a:rPr lang="en-US" altLang="en-US">
                <a:sym typeface="+mn-ea"/>
              </a:rPr>
              <a:t>→ [</a:t>
            </a:r>
            <a:r>
              <a:rPr lang="en-US" altLang="en-US" b="1">
                <a:sym typeface="+mn-ea"/>
              </a:rPr>
              <a:t>Qaraqalpaq-la-stir-il-g’an-lar-dan</a:t>
            </a:r>
            <a:r>
              <a:rPr lang="en-US" altLang="en-US"/>
              <a:t> +</a:t>
            </a:r>
            <a:r>
              <a:rPr lang="en-US" altLang="en-US" b="1"/>
              <a:t>biz </a:t>
            </a:r>
            <a:r>
              <a:rPr lang="en-US" altLang="en-US"/>
              <a:t>(we)</a:t>
            </a:r>
            <a:r>
              <a:rPr lang="en-US" altLang="en-US">
                <a:sym typeface="+mn-ea"/>
              </a:rPr>
              <a:t>]NOUN</a:t>
            </a:r>
            <a:r>
              <a:rPr lang="de-DE" altLang="en-US">
                <a:latin typeface="Calibri" charset="0"/>
                <a:sym typeface="+mn-ea"/>
              </a:rPr>
              <a:t>.</a:t>
            </a:r>
            <a:endParaRPr lang="en-US" altLang="en-US"/>
          </a:p>
          <a:p>
            <a:endParaRPr lang="en-US" altLang="en-US"/>
          </a:p>
          <a:p>
            <a:endParaRPr lang="en-US" altLang="en-US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US" altLang="en-US" b="1">
                <a:solidFill>
                  <a:schemeClr val="accent6"/>
                </a:solidFill>
                <a:sym typeface="+mn-ea"/>
              </a:rPr>
              <a:t>Qaraqalpaqlastirilg’anlardan</a:t>
            </a:r>
            <a:r>
              <a:rPr lang="en-US" altLang="en-US" b="1" i="1">
                <a:solidFill>
                  <a:schemeClr val="accent6"/>
                </a:solidFill>
                <a:sym typeface="+mn-ea"/>
              </a:rPr>
              <a:t>biz</a:t>
            </a:r>
            <a:r>
              <a:rPr lang="de-DE" altLang="en-US" b="1">
                <a:solidFill>
                  <a:schemeClr val="accent6"/>
                </a:solidFill>
                <a:latin typeface="Calibri" charset="0"/>
                <a:sym typeface="+mn-ea"/>
              </a:rPr>
              <a:t>.</a:t>
            </a:r>
            <a:endParaRPr lang="de-DE" altLang="en-US" b="1">
              <a:solidFill>
                <a:schemeClr val="accent6"/>
              </a:solidFill>
              <a:latin typeface="Calibri" charset="0"/>
              <a:sym typeface="+mn-ea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313055" y="1902460"/>
            <a:ext cx="11565890" cy="4297045"/>
          </a:xfrm>
        </p:spPr>
        <p:txBody>
          <a:bodyPr/>
          <a:p>
            <a:r>
              <a:rPr lang="en-US" altLang="en-US"/>
              <a:t>Karakalpak (independent pronoun as subject)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pPr marL="0" indent="0">
              <a:buNone/>
            </a:pPr>
            <a:r>
              <a:rPr lang="en-US" altLang="en-US" sz="2400"/>
              <a:t>root</a:t>
            </a:r>
            <a:endParaRPr lang="en-US" altLang="en-US" sz="2400"/>
          </a:p>
          <a:p>
            <a:pPr marL="0" indent="0">
              <a:buNone/>
            </a:pPr>
            <a:r>
              <a:rPr lang="en-US" altLang="en-US" sz="2400"/>
              <a:t> └─1 Qaraqalpaqlastirilg’anlardan (NOUN, Case=Abl,</a:t>
            </a:r>
            <a:r>
              <a:rPr lang="de-DE" altLang="en-US" sz="2400">
                <a:latin typeface="Calibri" charset="0"/>
              </a:rPr>
              <a:t> </a:t>
            </a:r>
            <a:r>
              <a:rPr lang="en-US" altLang="en-US" sz="2400"/>
              <a:t>Number=Plur)</a:t>
            </a:r>
            <a:endParaRPr lang="en-US" altLang="en-US" sz="2400"/>
          </a:p>
          <a:p>
            <a:pPr marL="0" indent="0">
              <a:buNone/>
            </a:pPr>
            <a:r>
              <a:rPr lang="en-US" altLang="en-US" sz="2400"/>
              <a:t>    </a:t>
            </a:r>
            <a:r>
              <a:rPr lang="de-DE" altLang="en-US" sz="2400">
                <a:latin typeface="Calibri" charset="0"/>
              </a:rPr>
              <a:t>      </a:t>
            </a:r>
            <a:r>
              <a:rPr lang="en-US" altLang="en-US" sz="2400">
                <a:sym typeface="+mn-ea"/>
              </a:rPr>
              <a:t>└─</a:t>
            </a:r>
            <a:r>
              <a:rPr lang="en-US" altLang="en-US" sz="2400"/>
              <a:t>2 biz (PRON, Person=1, Number=Plur)              [nsubj]</a:t>
            </a:r>
            <a:endParaRPr lang="en-US" altLang="en-US" sz="2400"/>
          </a:p>
          <a:p>
            <a:pPr marL="0" indent="0">
              <a:buNone/>
            </a:pPr>
            <a:r>
              <a:rPr lang="en-US" altLang="en-US" sz="2400"/>
              <a:t>     </a:t>
            </a:r>
            <a:r>
              <a:rPr lang="de-DE" altLang="en-US" sz="2400">
                <a:latin typeface="Calibri" charset="0"/>
              </a:rPr>
              <a:t>     </a:t>
            </a:r>
            <a:r>
              <a:rPr lang="en-US" altLang="en-US" sz="2400">
                <a:sym typeface="+mn-ea"/>
              </a:rPr>
              <a:t>└─</a:t>
            </a:r>
            <a:r>
              <a:rPr lang="en-US" altLang="en-US" sz="2400"/>
              <a:t>3 .   (PUNCT)                                    </a:t>
            </a:r>
            <a:r>
              <a:rPr lang="de-DE" altLang="en-US" sz="2400">
                <a:latin typeface="Calibri" charset="0"/>
              </a:rPr>
              <a:t>                      </a:t>
            </a:r>
            <a:r>
              <a:rPr lang="en-US" altLang="en-US" sz="2400"/>
              <a:t>[punct]</a:t>
            </a:r>
            <a:endParaRPr lang="en-US" altLang="en-US" sz="2400"/>
          </a:p>
          <a:p>
            <a:pPr marL="0" indent="0">
              <a:buNone/>
            </a:pPr>
            <a:endParaRPr lang="en-US" altLang="en-US" sz="2400"/>
          </a:p>
          <a:p>
            <a:pPr marL="0" indent="0">
              <a:buNone/>
            </a:pPr>
            <a:endParaRPr lang="de-DE" altLang="en-US" sz="2400">
              <a:latin typeface="Calibri" charset="0"/>
            </a:endParaRPr>
          </a:p>
          <a:p>
            <a:pPr marL="0" indent="0">
              <a:buNone/>
            </a:pPr>
            <a:r>
              <a:rPr lang="de-DE" altLang="en-US" sz="2400" i="1">
                <a:solidFill>
                  <a:schemeClr val="accent6"/>
                </a:solidFill>
                <a:latin typeface="Calibri" charset="0"/>
              </a:rPr>
              <a:t>Biz </a:t>
            </a:r>
            <a:r>
              <a:rPr lang="de-DE" altLang="en-US" sz="2400">
                <a:latin typeface="Calibri" charset="0"/>
              </a:rPr>
              <a:t>keshiktik- </a:t>
            </a:r>
            <a:r>
              <a:rPr lang="de-DE" altLang="en-US" sz="2400" i="1">
                <a:solidFill>
                  <a:schemeClr val="accent6"/>
                </a:solidFill>
                <a:latin typeface="Calibri" charset="0"/>
              </a:rPr>
              <a:t>we</a:t>
            </a:r>
            <a:r>
              <a:rPr lang="de-DE" altLang="en-US" sz="2400">
                <a:solidFill>
                  <a:schemeClr val="accent6"/>
                </a:solidFill>
                <a:latin typeface="Calibri" charset="0"/>
              </a:rPr>
              <a:t> </a:t>
            </a:r>
            <a:r>
              <a:rPr lang="de-DE" altLang="en-US" sz="2400">
                <a:latin typeface="Calibri" charset="0"/>
              </a:rPr>
              <a:t>are late.</a:t>
            </a:r>
            <a:endParaRPr lang="de-DE" altLang="en-US" sz="2400">
              <a:latin typeface="Calibri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2_210_120" hidden="1"/>
          <p:cNvSpPr/>
          <p:nvPr/>
        </p:nvSpPr>
        <p:spPr>
          <a:xfrm>
            <a:off x="1524000" y="0"/>
            <a:ext cx="12700" cy="12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2_210_120_a_1_1#clear#"/>
          <p:cNvSpPr/>
          <p:nvPr>
            <p:ph type="title"/>
          </p:nvPr>
        </p:nvSpPr>
        <p:spPr/>
        <p:txBody>
          <a:bodyPr vert="horz" wrap="square" anchor="ctr"/>
          <a:p>
            <a:pPr lvl="0" eaLnBrk="1" hangingPunct="1"/>
            <a:r>
              <a:rPr lang="en-AU">
                <a:solidFill>
                  <a:srgbClr val="92D050"/>
                </a:solidFill>
              </a:rPr>
              <a:t>Hypothesis and Questions</a:t>
            </a:r>
            <a:endParaRPr lang="en-AU">
              <a:solidFill>
                <a:srgbClr val="92D050"/>
              </a:solidFill>
            </a:endParaRPr>
          </a:p>
        </p:txBody>
      </p:sp>
      <p:sp>
        <p:nvSpPr>
          <p:cNvPr id="3076" name="Rectangle 3" descr="#wm#_a_02_210_120_b_1_1#clear#"/>
          <p:cNvSpPr/>
          <p:nvPr>
            <p:ph type="body" sz="half"/>
          </p:nvPr>
        </p:nvSpPr>
        <p:spPr>
          <a:xfrm>
            <a:off x="558800" y="1600200"/>
            <a:ext cx="8923020" cy="4526280"/>
          </a:xfrm>
        </p:spPr>
        <p:txBody>
          <a:bodyPr vert="horz" wrap="square" anchor="t"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eaLnBrk="1" hangingPunct="1"/>
            <a:r>
              <a:rPr lang="en-AU"/>
              <a:t>1. Karakalpak is a turkic language. </a:t>
            </a:r>
            <a:endParaRPr lang="en-AU"/>
          </a:p>
          <a:p>
            <a:pPr lvl="0" eaLnBrk="1" hangingPunct="1"/>
            <a:r>
              <a:rPr lang="en-AU"/>
              <a:t>2.Why have you never heard of it or have very limited knowledge about that? </a:t>
            </a:r>
            <a:endParaRPr lang="en-AU"/>
          </a:p>
          <a:p>
            <a:pPr lvl="0" eaLnBrk="1" hangingPunct="1"/>
            <a:r>
              <a:rPr lang="en-AU"/>
              <a:t>3. How wide its usage today?</a:t>
            </a:r>
            <a:endParaRPr lang="en-AU"/>
          </a:p>
          <a:p>
            <a:pPr lvl="0" eaLnBrk="1" hangingPunct="1"/>
            <a:r>
              <a:rPr lang="en-AU"/>
              <a:t>3.What are unique features of this language?</a:t>
            </a:r>
            <a:endParaRPr lang="en-AU"/>
          </a:p>
          <a:p>
            <a:pPr lvl="0" eaLnBrk="1" hangingPunct="1"/>
            <a:r>
              <a:rPr lang="en-AU"/>
              <a:t>4. Is there any possible difficulties to create UD annotions in Karakalapak? </a:t>
            </a:r>
            <a:endParaRPr lang="en-A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ctrTitle"/>
          </p:nvPr>
        </p:nvSpPr>
        <p:spPr>
          <a:xfrm>
            <a:off x="1524000" y="1122680"/>
            <a:ext cx="9144000" cy="1174115"/>
          </a:xfrm>
        </p:spPr>
        <p:txBody>
          <a:bodyPr>
            <a:normAutofit fontScale="90000"/>
          </a:bodyPr>
          <a:p>
            <a:br>
              <a:rPr lang="en-US" altLang="en-US"/>
            </a:br>
            <a:r>
              <a:rPr lang="en-US" altLang="en-US" b="1">
                <a:solidFill>
                  <a:schemeClr val="accent6"/>
                </a:solidFill>
              </a:rPr>
              <a:t>Türkleştirilenlerden</a:t>
            </a:r>
            <a:r>
              <a:rPr lang="en-US" altLang="en-US" b="1" i="1">
                <a:solidFill>
                  <a:schemeClr val="accent6"/>
                </a:solidFill>
              </a:rPr>
              <a:t>iz</a:t>
            </a:r>
            <a:endParaRPr lang="en-US" altLang="en-US" b="1" i="1">
              <a:solidFill>
                <a:schemeClr val="accent6"/>
              </a:solidFill>
            </a:endParaRPr>
          </a:p>
        </p:txBody>
      </p:sp>
      <p:sp>
        <p:nvSpPr>
          <p:cNvPr id="3" name="Subtitle 2"/>
          <p:cNvSpPr/>
          <p:nvPr>
            <p:ph type="subTitle" idx="1"/>
          </p:nvPr>
        </p:nvSpPr>
        <p:spPr>
          <a:xfrm>
            <a:off x="1378585" y="2405380"/>
            <a:ext cx="9144000" cy="3742055"/>
          </a:xfrm>
        </p:spPr>
        <p:txBody>
          <a:bodyPr/>
          <a:p>
            <a:r>
              <a:rPr lang="en-US" altLang="en-US"/>
              <a:t>Turkish (copula suffix split as AUX</a:t>
            </a:r>
            <a:r>
              <a:rPr lang="de-DE" altLang="en-US">
                <a:latin typeface="Calibri" charset="0"/>
              </a:rPr>
              <a:t>)</a:t>
            </a:r>
            <a:endParaRPr lang="en-US" altLang="en-US"/>
          </a:p>
          <a:p>
            <a:pPr algn="l"/>
            <a:r>
              <a:rPr lang="en-US" altLang="en-US"/>
              <a:t>root</a:t>
            </a:r>
            <a:endParaRPr lang="en-US" altLang="en-US"/>
          </a:p>
          <a:p>
            <a:pPr algn="l"/>
            <a:r>
              <a:rPr lang="en-US" altLang="en-US"/>
              <a:t> └─1 Türkleştirilenlerden (NOUN, Case=Abl, Number=Plur)</a:t>
            </a:r>
            <a:endParaRPr lang="en-US" altLang="en-US"/>
          </a:p>
          <a:p>
            <a:pPr algn="l"/>
            <a:r>
              <a:rPr lang="en-US" altLang="en-US"/>
              <a:t>    </a:t>
            </a:r>
            <a:r>
              <a:rPr lang="en-US" altLang="en-US">
                <a:sym typeface="+mn-ea"/>
              </a:rPr>
              <a:t> </a:t>
            </a:r>
            <a:r>
              <a:rPr lang="de-DE" altLang="en-US">
                <a:latin typeface="Calibri" charset="0"/>
                <a:sym typeface="+mn-ea"/>
              </a:rPr>
              <a:t>     </a:t>
            </a:r>
            <a:r>
              <a:rPr lang="en-US" altLang="en-US">
                <a:sym typeface="+mn-ea"/>
              </a:rPr>
              <a:t>└─</a:t>
            </a:r>
            <a:r>
              <a:rPr lang="en-US" altLang="en-US"/>
              <a:t>2 iz (AUX, Person=1, Number=Plur, Tense=Pres)  [cop]</a:t>
            </a:r>
            <a:endParaRPr lang="en-US" altLang="en-US"/>
          </a:p>
          <a:p>
            <a:pPr algn="l"/>
            <a:r>
              <a:rPr lang="en-US" altLang="en-US"/>
              <a:t>    </a:t>
            </a:r>
            <a:r>
              <a:rPr lang="de-DE" altLang="en-US">
                <a:latin typeface="Calibri" charset="0"/>
              </a:rPr>
              <a:t>     </a:t>
            </a:r>
            <a:r>
              <a:rPr lang="en-US" altLang="en-US"/>
              <a:t> └─3 .  (PUNCT)                                </a:t>
            </a:r>
            <a:r>
              <a:rPr lang="de-DE" altLang="en-US">
                <a:latin typeface="Calibri" charset="0"/>
              </a:rPr>
              <a:t>                      </a:t>
            </a:r>
            <a:r>
              <a:rPr lang="en-US" altLang="en-US"/>
              <a:t>   [punct]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2_210_120" hidden="1"/>
          <p:cNvSpPr/>
          <p:nvPr/>
        </p:nvSpPr>
        <p:spPr>
          <a:xfrm>
            <a:off x="1524000" y="0"/>
            <a:ext cx="12700" cy="12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2_210_120_a_1_1#clear#"/>
          <p:cNvSpPr/>
          <p:nvPr>
            <p:ph type="title"/>
          </p:nvPr>
        </p:nvSpPr>
        <p:spPr/>
        <p:txBody>
          <a:bodyPr vert="horz" wrap="square" anchor="ctr"/>
          <a:p>
            <a:pPr lvl="0" eaLnBrk="1" hangingPunct="1"/>
            <a:r>
              <a:rPr lang="en-AU">
                <a:solidFill>
                  <a:srgbClr val="92D050"/>
                </a:solidFill>
                <a:sym typeface="+mn-ea"/>
              </a:rPr>
              <a:t>Other important points</a:t>
            </a:r>
            <a:endParaRPr lang="en-AU">
              <a:solidFill>
                <a:srgbClr val="92D050"/>
              </a:solidFill>
              <a:sym typeface="+mn-ea"/>
            </a:endParaRPr>
          </a:p>
        </p:txBody>
      </p:sp>
      <p:sp>
        <p:nvSpPr>
          <p:cNvPr id="3076" name="Rectangle 3" descr="#wm#_a_02_210_120_b_1_1#clear#"/>
          <p:cNvSpPr/>
          <p:nvPr>
            <p:ph type="body" sz="half"/>
          </p:nvPr>
        </p:nvSpPr>
        <p:spPr>
          <a:xfrm>
            <a:off x="882650" y="3519805"/>
            <a:ext cx="8778240" cy="1920240"/>
          </a:xfrm>
        </p:spPr>
        <p:txBody>
          <a:bodyPr vert="horz" wrap="square" anchor="t">
            <a:normAutofit fontScale="60000"/>
          </a:bodyPr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eaLnBrk="1" hangingPunct="1"/>
            <a:r>
              <a:t># text = Ol aqıllı edi</a:t>
            </a:r>
          </a:p>
          <a:p>
            <a:pPr lvl="0" eaLnBrk="1" hangingPunct="1"/>
            <a:r>
              <a:t># gloss = he smart COP.PAST</a:t>
            </a:r>
          </a:p>
          <a:p>
            <a:pPr lvl="0" eaLnBrk="1" hangingPunct="1"/>
            <a:r>
              <a:t>1   Ol       ol      PRON   _   Case=Nom|Number=Sing|Person=3|PronType=Prs   3   nsubj   _   He</a:t>
            </a:r>
          </a:p>
          <a:p>
            <a:pPr lvl="0" eaLnBrk="1" hangingPunct="1"/>
            <a:r>
              <a:t>2   aqıllı   aqıllı  ADJ    _   Degree=Pos                                                                 3   xcomp   _   smart</a:t>
            </a:r>
          </a:p>
          <a:p>
            <a:pPr lvl="0" eaLnBrk="1" hangingPunct="1"/>
            <a:r>
              <a:t>3   edi      e-      VERB   _   Aspect=Perf|Mood=Ind|Tense=Past|VerbForm=Fin  0   root    _   was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882650" y="1691005"/>
            <a:ext cx="10427335" cy="1463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AU" altLang="en-US"/>
              <a:t># text = Ol aqıllı edi</a:t>
            </a:r>
            <a:endParaRPr lang="en-AU" altLang="en-US"/>
          </a:p>
          <a:p>
            <a:r>
              <a:rPr lang="en-AU" altLang="en-US"/>
              <a:t># gloss = he smart COP.PAST</a:t>
            </a:r>
            <a:endParaRPr lang="en-AU" altLang="en-US"/>
          </a:p>
          <a:p>
            <a:r>
              <a:rPr lang="en-AU" altLang="en-US"/>
              <a:t>1   Ol       ol      PRON   _   Case=Nom|Number=Sing|Person=3|PronType=Prs  2   nsubj   _   He</a:t>
            </a:r>
            <a:endParaRPr lang="en-AU" altLang="en-US"/>
          </a:p>
          <a:p>
            <a:r>
              <a:rPr lang="en-AU" altLang="en-US"/>
              <a:t>2   aqıllı   aqıllı  ADJ    _   Degree=Pos                                                                      0   root    _   smart</a:t>
            </a:r>
            <a:endParaRPr lang="en-AU" altLang="en-US"/>
          </a:p>
          <a:p>
            <a:r>
              <a:rPr lang="en-AU" altLang="en-US"/>
              <a:t>3   edi      e-      AUX    _   Aspect=Perf|Mood=Ind|Tense=Past|VerbForm=Fin   2   cop     _   was</a:t>
            </a:r>
            <a:endParaRPr lang="en-AU" altLang="en-US"/>
          </a:p>
        </p:txBody>
      </p:sp>
      <p:sp>
        <p:nvSpPr>
          <p:cNvPr id="3" name="Text Box 2"/>
          <p:cNvSpPr txBox="1"/>
          <p:nvPr/>
        </p:nvSpPr>
        <p:spPr>
          <a:xfrm>
            <a:off x="882650" y="3154045"/>
            <a:ext cx="7327265" cy="3657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AU" altLang="en-US" b="1">
                <a:solidFill>
                  <a:srgbClr val="121212"/>
                </a:solidFill>
              </a:rPr>
              <a:t>Kazakh UD (closer genetically/typologically), use the VERB root + xcomp </a:t>
            </a:r>
            <a:endParaRPr lang="en-AU" altLang="en-US" b="1">
              <a:solidFill>
                <a:srgbClr val="121212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967740" y="1325245"/>
            <a:ext cx="6892290" cy="3657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AU" altLang="en-US" b="1"/>
              <a:t>Turkish UD (larger, more standardised treebank), use the AUX + cop </a:t>
            </a:r>
            <a:endParaRPr lang="en-AU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endParaRPr lang="en-US" altLang="en-US"/>
          </a:p>
        </p:txBody>
      </p:sp>
      <p:sp>
        <p:nvSpPr>
          <p:cNvPr id="4" name="Title 3"/>
          <p:cNvSpPr/>
          <p:nvPr>
            <p:ph type="title"/>
          </p:nvPr>
        </p:nvSpPr>
        <p:spPr/>
        <p:txBody>
          <a:bodyPr/>
          <a:p>
            <a:r>
              <a:rPr lang="en-AU" altLang="en-US" b="1">
                <a:solidFill>
                  <a:srgbClr val="92D050"/>
                </a:solidFill>
              </a:rPr>
              <a:t>Questions , ideas ,suggestions and opinions. </a:t>
            </a:r>
            <a:endParaRPr lang="en-AU" altLang="en-US" b="1">
              <a:solidFill>
                <a:srgbClr val="92D05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2025-08-24 11:26:00.641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180" y="155575"/>
            <a:ext cx="11597640" cy="73825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1_210_112" hidden="1"/>
          <p:cNvSpPr/>
          <p:nvPr/>
        </p:nvSpPr>
        <p:spPr>
          <a:xfrm>
            <a:off x="1524000" y="0"/>
            <a:ext cx="12700" cy="12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en-AU" altLang="en-US"/>
          </a:p>
        </p:txBody>
      </p:sp>
      <p:sp>
        <p:nvSpPr>
          <p:cNvPr id="3075" name="Title 3074" descr="#wm#_a_01_210_112_a_1_1#clear#"/>
          <p:cNvSpPr/>
          <p:nvPr>
            <p:ph type="title"/>
          </p:nvPr>
        </p:nvSpPr>
        <p:spPr/>
        <p:txBody>
          <a:bodyPr anchor="ctr"/>
          <a:p/>
        </p:txBody>
      </p:sp>
      <p:sp>
        <p:nvSpPr>
          <p:cNvPr id="3076" name="Content Placeholder 3075" descr="#wm#_a_01_210_112_c_1_607*1122"/>
          <p:cNvSpPr/>
          <p:nvPr>
            <p:ph sz="quarter" idx="1"/>
          </p:nvPr>
        </p:nvSpPr>
        <p:spPr>
          <a:xfrm>
            <a:off x="1981200" y="1600200"/>
            <a:ext cx="4038600" cy="2185988"/>
          </a:xfrm>
        </p:spPr>
        <p:txBody>
          <a:bodyPr/>
          <a:p>
            <a:endParaRPr sz="2400" kern="1200"/>
          </a:p>
        </p:txBody>
      </p:sp>
      <p:sp>
        <p:nvSpPr>
          <p:cNvPr id="3077" name="Content Placeholder 3076" descr="#wm#_a_01_210_112_c_2_607*1122"/>
          <p:cNvSpPr/>
          <p:nvPr>
            <p:ph sz="quarter" idx="2"/>
          </p:nvPr>
        </p:nvSpPr>
        <p:spPr>
          <a:xfrm>
            <a:off x="1981200" y="3938588"/>
            <a:ext cx="4038600" cy="2185987"/>
          </a:xfrm>
        </p:spPr>
        <p:txBody>
          <a:bodyPr/>
          <a:p>
            <a:endParaRPr sz="2400" kern="1200"/>
          </a:p>
        </p:txBody>
      </p:sp>
      <p:sp>
        <p:nvSpPr>
          <p:cNvPr id="3078" name="Text Placeholder 3077" descr="#wm#_a_01_210_112_b_1_1#clear#"/>
          <p:cNvSpPr/>
          <p:nvPr>
            <p:ph type="body" sz="half" idx="3"/>
          </p:nvPr>
        </p:nvSpPr>
        <p:spPr>
          <a:xfrm>
            <a:off x="6172200" y="1600200"/>
            <a:ext cx="4038600" cy="4525963"/>
          </a:xfrm>
        </p:spPr>
        <p:txBody>
          <a:bodyPr/>
          <a:p>
            <a:endParaRPr sz="2800" kern="1200"/>
          </a:p>
        </p:txBody>
      </p:sp>
      <p:pic>
        <p:nvPicPr>
          <p:cNvPr id="2" name="Picture 1" descr="2025-08-24 11:26:49.294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" y="0"/>
            <a:ext cx="1232535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2025-08-24 11:23:00.635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3490" y="2581910"/>
            <a:ext cx="4662170" cy="3954780"/>
          </a:xfrm>
          <a:prstGeom prst="rect">
            <a:avLst/>
          </a:prstGeom>
        </p:spPr>
      </p:pic>
      <p:pic>
        <p:nvPicPr>
          <p:cNvPr id="5" name="Picture 4" descr="2025-08-24 11:23:00.695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05" y="2375535"/>
            <a:ext cx="1628775" cy="2734945"/>
          </a:xfrm>
          <a:prstGeom prst="rect">
            <a:avLst/>
          </a:prstGeom>
        </p:spPr>
      </p:pic>
      <p:pic>
        <p:nvPicPr>
          <p:cNvPr id="6" name="Picture 5" descr="2025-08-24 11:23:00.7230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840" y="2835910"/>
            <a:ext cx="4027805" cy="31108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US" altLang="en-US" b="1">
                <a:solidFill>
                  <a:schemeClr val="accent6"/>
                </a:solidFill>
              </a:rPr>
              <a:t>Turkic Language Family</a:t>
            </a:r>
            <a:endParaRPr lang="en-US" altLang="en-US" b="1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r>
              <a:rPr lang="en-US" altLang="en-US"/>
              <a:t>Oghuz (Southwestern Turkic)</a:t>
            </a:r>
            <a:endParaRPr lang="en-US" altLang="en-US"/>
          </a:p>
          <a:p>
            <a:r>
              <a:rPr lang="en-US" altLang="en-US" b="1"/>
              <a:t>Kipchak (Northwestern / Northern Turkic)</a:t>
            </a:r>
            <a:endParaRPr lang="en-US" altLang="en-US" b="1"/>
          </a:p>
          <a:p>
            <a:r>
              <a:rPr lang="en-US" altLang="en-US"/>
              <a:t>Karluk (Southeastern Turkic)</a:t>
            </a:r>
            <a:endParaRPr lang="en-US" altLang="en-US"/>
          </a:p>
          <a:p>
            <a:r>
              <a:rPr lang="en-US" altLang="en-US"/>
              <a:t>Siberian / Northeastern Turkic</a:t>
            </a:r>
            <a:endParaRPr lang="en-US" altLang="en-US"/>
          </a:p>
          <a:p>
            <a:r>
              <a:rPr lang="en-US" altLang="en-US"/>
              <a:t>Chuvash (Oghur / Lir Turkic)</a:t>
            </a:r>
            <a:endParaRPr lang="en-US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en-US" altLang="en-US" sz="5400" b="1">
                <a:solidFill>
                  <a:schemeClr val="accent6"/>
                </a:solidFill>
                <a:sym typeface="+mn-ea"/>
              </a:rPr>
              <a:t>KIPCHAK</a:t>
            </a:r>
            <a:endParaRPr lang="en-US" altLang="en-US" sz="5400" b="1">
              <a:solidFill>
                <a:schemeClr val="accent6"/>
              </a:solidFill>
              <a:sym typeface="+mn-ea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838200" y="1825625"/>
            <a:ext cx="4389755" cy="4351655"/>
          </a:xfrm>
        </p:spPr>
        <p:txBody>
          <a:bodyPr>
            <a:normAutofit fontScale="90000"/>
          </a:bodyPr>
          <a:p>
            <a:r>
              <a:rPr lang="en-US" altLang="en-US"/>
              <a:t> </a:t>
            </a:r>
            <a:r>
              <a:rPr lang="en-US" altLang="en-US" sz="4400" b="1" i="1"/>
              <a:t>Kipchak–Nogai</a:t>
            </a:r>
            <a:endParaRPr lang="en-US" altLang="en-US"/>
          </a:p>
          <a:p>
            <a:r>
              <a:rPr lang="en-US" altLang="en-US"/>
              <a:t> Karakalpak</a:t>
            </a:r>
            <a:r>
              <a:rPr lang="de-DE" altLang="en-US">
                <a:latin typeface="Calibri" charset="0"/>
              </a:rPr>
              <a:t> </a:t>
            </a:r>
            <a:endParaRPr lang="en-US" altLang="en-US"/>
          </a:p>
          <a:p>
            <a:r>
              <a:rPr lang="en-US" altLang="en-US"/>
              <a:t> Kazakh</a:t>
            </a:r>
            <a:endParaRPr lang="en-US" altLang="en-US"/>
          </a:p>
          <a:p>
            <a:r>
              <a:rPr lang="en-US" altLang="en-US"/>
              <a:t> Noghay</a:t>
            </a:r>
            <a:endParaRPr lang="en-US" altLang="en-US"/>
          </a:p>
          <a:p>
            <a:r>
              <a:rPr lang="de-DE" altLang="en-US">
                <a:latin typeface="Calibri" charset="0"/>
              </a:rPr>
              <a:t>...</a:t>
            </a:r>
            <a:endParaRPr lang="en-US" altLang="en-US"/>
          </a:p>
          <a:p>
            <a:r>
              <a:rPr lang="en-US" altLang="en-US" b="1" i="1"/>
              <a:t> </a:t>
            </a:r>
            <a:r>
              <a:rPr lang="en-US" altLang="en-US" sz="4000" b="1" i="1"/>
              <a:t>Kipchak–Kyrgyz</a:t>
            </a:r>
            <a:endParaRPr lang="en-US" altLang="en-US" b="1" i="1"/>
          </a:p>
          <a:p>
            <a:r>
              <a:rPr lang="en-US" altLang="en-US" sz="4000" b="1" i="1"/>
              <a:t>Kipchak–Bulgar</a:t>
            </a:r>
            <a:endParaRPr lang="en-US" altLang="en-US" b="1" i="1"/>
          </a:p>
          <a:p>
            <a:pPr marL="0" indent="0">
              <a:buNone/>
            </a:pPr>
            <a:endParaRPr lang="en-US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r>
              <a:rPr lang="de-DE" altLang="en-US">
                <a:solidFill>
                  <a:schemeClr val="accent6"/>
                </a:solidFill>
                <a:latin typeface="Calibri" charset="0"/>
              </a:rPr>
              <a:t>Karakalpak as a live language</a:t>
            </a:r>
            <a:endParaRPr lang="de-DE" altLang="en-US">
              <a:latin typeface="Calibri" charset="0"/>
            </a:endParaRPr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838200" y="1825625"/>
            <a:ext cx="5942965" cy="4751070"/>
          </a:xfrm>
        </p:spPr>
        <p:txBody>
          <a:bodyPr>
            <a:normAutofit lnSpcReduction="20000"/>
          </a:bodyPr>
          <a:p>
            <a:r>
              <a:rPr lang="en-US" altLang="en-US">
                <a:latin typeface="Calibri" charset="0"/>
              </a:rPr>
              <a:t>Karakalpak is used as the language of instruction in </a:t>
            </a:r>
            <a:r>
              <a:rPr lang="en-US" altLang="en-US">
                <a:solidFill>
                  <a:schemeClr val="accent6"/>
                </a:solidFill>
                <a:latin typeface="Calibri" charset="0"/>
              </a:rPr>
              <a:t>schools and media</a:t>
            </a:r>
            <a:r>
              <a:rPr lang="en-US" altLang="en-US">
                <a:latin typeface="Calibri" charset="0"/>
              </a:rPr>
              <a:t> </a:t>
            </a:r>
            <a:r>
              <a:rPr lang="en-AU" altLang="en-US">
                <a:latin typeface="Calibri" charset="0"/>
              </a:rPr>
              <a:t>,</a:t>
            </a:r>
            <a:r>
              <a:rPr lang="en-AU" altLang="en-US">
                <a:solidFill>
                  <a:srgbClr val="92D050"/>
                </a:solidFill>
                <a:latin typeface="Calibri" charset="0"/>
              </a:rPr>
              <a:t>families</a:t>
            </a:r>
            <a:r>
              <a:rPr lang="en-AU" altLang="en-US">
                <a:latin typeface="Calibri" charset="0"/>
              </a:rPr>
              <a:t> </a:t>
            </a:r>
            <a:r>
              <a:rPr lang="en-US" altLang="en-US">
                <a:latin typeface="Calibri" charset="0"/>
              </a:rPr>
              <a:t>in the region</a:t>
            </a:r>
            <a:r>
              <a:rPr lang="en-AU" altLang="en-US">
                <a:latin typeface="Calibri" charset="0"/>
              </a:rPr>
              <a:t>(</a:t>
            </a:r>
            <a:r>
              <a:rPr lang="en-US" altLang="en-US">
                <a:latin typeface="Calibri" charset="0"/>
              </a:rPr>
              <a:t>www.ethnologue.com</a:t>
            </a:r>
            <a:r>
              <a:rPr lang="en-AU" altLang="en-US">
                <a:latin typeface="Calibri" charset="0"/>
              </a:rPr>
              <a:t>)</a:t>
            </a:r>
            <a:endParaRPr lang="en-AU" altLang="en-US">
              <a:latin typeface="Calibri" charset="0"/>
            </a:endParaRPr>
          </a:p>
          <a:p>
            <a:pPr lvl="0" eaLnBrk="1" hangingPunct="1"/>
            <a:r>
              <a:rPr lang="en-US" altLang="en-US">
                <a:latin typeface="Calibri" charset="0"/>
                <a:sym typeface="+mn-ea"/>
              </a:rPr>
              <a:t>Erkin Qaraqalpaqstan is the main Karakalpak-language newspaper.  circulation  ~2,700 </a:t>
            </a:r>
            <a:r>
              <a:rPr lang="de-DE" altLang="en-US">
                <a:latin typeface="Calibri" charset="0"/>
                <a:sym typeface="+mn-ea"/>
              </a:rPr>
              <a:t>in </a:t>
            </a:r>
            <a:r>
              <a:rPr lang="en-US" altLang="en-US">
                <a:latin typeface="Calibri" charset="0"/>
                <a:sym typeface="+mn-ea"/>
              </a:rPr>
              <a:t> 2007, it’s still in print</a:t>
            </a:r>
            <a:r>
              <a:rPr lang="de-DE" altLang="en-US">
                <a:latin typeface="Calibri" charset="0"/>
                <a:sym typeface="+mn-ea"/>
              </a:rPr>
              <a:t>.</a:t>
            </a:r>
            <a:endParaRPr lang="de-DE" altLang="en-US">
              <a:latin typeface="Calibri" charset="0"/>
            </a:endParaRPr>
          </a:p>
          <a:p>
            <a:pPr lvl="0" eaLnBrk="1" hangingPunct="1"/>
            <a:r>
              <a:rPr lang="en-US" altLang="en-US">
                <a:latin typeface="Calibri" charset="0"/>
                <a:sym typeface="+mn-ea"/>
              </a:rPr>
              <a:t>Qaraqalpaqstan </a:t>
            </a:r>
            <a:r>
              <a:rPr lang="en-US" altLang="en-US">
                <a:solidFill>
                  <a:schemeClr val="accent6"/>
                </a:solidFill>
                <a:latin typeface="Calibri" charset="0"/>
                <a:sym typeface="+mn-ea"/>
              </a:rPr>
              <a:t>TV </a:t>
            </a:r>
            <a:r>
              <a:rPr lang="en-US" altLang="en-US">
                <a:solidFill>
                  <a:srgbClr val="92D050"/>
                </a:solidFill>
                <a:latin typeface="Calibri" charset="0"/>
                <a:sym typeface="+mn-ea"/>
              </a:rPr>
              <a:t>channe</a:t>
            </a:r>
            <a:r>
              <a:rPr lang="en-US" altLang="en-US">
                <a:solidFill>
                  <a:srgbClr val="92D050"/>
                </a:solidFill>
                <a:latin typeface="Calibri" charset="0"/>
                <a:sym typeface="+mn-ea"/>
              </a:rPr>
              <a:t>l</a:t>
            </a:r>
            <a:r>
              <a:rPr lang="en-US" altLang="en-US">
                <a:latin typeface="Calibri" charset="0"/>
                <a:sym typeface="+mn-ea"/>
              </a:rPr>
              <a:t>, launched in 1964, airs ~18 hours daily in Karakalpak (plus Uzbek, Kazakh, Russian). Around </a:t>
            </a:r>
            <a:r>
              <a:rPr lang="de-DE" altLang="en-US">
                <a:latin typeface="Calibri" charset="0"/>
                <a:sym typeface="+mn-ea"/>
              </a:rPr>
              <a:t>8</a:t>
            </a:r>
            <a:r>
              <a:rPr lang="en-US" altLang="en-US">
                <a:latin typeface="Calibri" charset="0"/>
                <a:sym typeface="+mn-ea"/>
              </a:rPr>
              <a:t>8% of the population watches it</a:t>
            </a:r>
            <a:r>
              <a:rPr lang="en-AU" altLang="en-US">
                <a:latin typeface="Calibri" charset="0"/>
                <a:sym typeface="+mn-ea"/>
              </a:rPr>
              <a:t>(</a:t>
            </a:r>
            <a:r>
              <a:rPr lang="en-US" altLang="en-US">
                <a:latin typeface="Calibri" charset="0"/>
                <a:sym typeface="+mn-ea"/>
              </a:rPr>
              <a:t>en.wikipedia.org</a:t>
            </a:r>
            <a:r>
              <a:rPr lang="en-AU" altLang="en-US">
                <a:latin typeface="Calibri" charset="0"/>
                <a:sym typeface="+mn-ea"/>
              </a:rPr>
              <a:t>)</a:t>
            </a:r>
            <a:endParaRPr lang="en-AU" altLang="en-US">
              <a:latin typeface="Calibri" charset="0"/>
              <a:sym typeface="+mn-ea"/>
            </a:endParaRPr>
          </a:p>
          <a:p>
            <a:endParaRPr lang="en-US" altLang="en-US">
              <a:latin typeface="Calibri" charset="0"/>
            </a:endParaRPr>
          </a:p>
        </p:txBody>
      </p:sp>
      <p:pic>
        <p:nvPicPr>
          <p:cNvPr id="5" name="Picture 4" descr="2025-08-24 22:14:15.916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04330" y="4123690"/>
            <a:ext cx="5327650" cy="25647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5_210_111" hidden="1"/>
          <p:cNvSpPr/>
          <p:nvPr/>
        </p:nvSpPr>
        <p:spPr>
          <a:xfrm>
            <a:off x="1524000" y="0"/>
            <a:ext cx="12700" cy="12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sz="1800"/>
          </a:p>
        </p:txBody>
      </p:sp>
      <p:sp>
        <p:nvSpPr>
          <p:cNvPr id="3075" name="Rectangle 2" descr="#wm#_a_05_210_111_a_1_1#clear#"/>
          <p:cNvSpPr/>
          <p:nvPr>
            <p:ph type="title"/>
          </p:nvPr>
        </p:nvSpPr>
        <p:spPr/>
        <p:txBody>
          <a:bodyPr vert="horz" wrap="square" anchor="ctr"/>
          <a:p>
            <a:pPr lvl="0" eaLnBrk="1" hangingPunct="1"/>
            <a:r>
              <a:rPr lang="de-DE" altLang="en-US">
                <a:solidFill>
                  <a:schemeClr val="accent6"/>
                </a:solidFill>
                <a:latin typeface="Calibri" charset="0"/>
                <a:sym typeface="+mn-ea"/>
              </a:rPr>
              <a:t>Karakalpak as a live language</a:t>
            </a:r>
            <a:endParaRPr lang="de-DE" altLang="en-US">
              <a:latin typeface="Calibri" charset="0"/>
            </a:endParaRPr>
          </a:p>
          <a:p>
            <a:pPr lvl="0" eaLnBrk="1" hangingPunct="1"/>
          </a:p>
        </p:txBody>
      </p:sp>
      <p:sp>
        <p:nvSpPr>
          <p:cNvPr id="3076" name="Rectangle 3" descr="#wm#_a_05_210_111_c_1_1257*1122"/>
          <p:cNvSpPr/>
          <p:nvPr>
            <p:ph type="chart" sz="half"/>
          </p:nvPr>
        </p:nvSpPr>
        <p:spPr>
          <a:xfrm>
            <a:off x="1981200" y="1600200"/>
            <a:ext cx="4038600" cy="4525963"/>
          </a:xfrm>
        </p:spPr>
      </p:sp>
      <p:sp>
        <p:nvSpPr>
          <p:cNvPr id="3077" name="Rectangle 4" descr="#wm#_a_05_210_111_b_1_1#clear#"/>
          <p:cNvSpPr/>
          <p:nvPr>
            <p:ph type="body" sz="half"/>
          </p:nvPr>
        </p:nvSpPr>
        <p:spPr>
          <a:xfrm>
            <a:off x="6567170" y="1327785"/>
            <a:ext cx="5262245" cy="5118735"/>
          </a:xfrm>
        </p:spPr>
        <p:txBody>
          <a:bodyPr vert="horz" wrap="square" anchor="t">
            <a:normAutofit fontScale="80000"/>
          </a:bodyPr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eaLnBrk="1" hangingPunct="1"/>
            <a:r>
              <a:rPr lang="en-US" altLang="en-US">
                <a:latin typeface="Calibri" charset="0"/>
                <a:sym typeface="+mn-ea"/>
              </a:rPr>
              <a:t>The independent news site </a:t>
            </a:r>
            <a:r>
              <a:rPr lang="en-US" altLang="en-US">
                <a:solidFill>
                  <a:schemeClr val="accent6"/>
                </a:solidFill>
                <a:latin typeface="Calibri" charset="0"/>
                <a:sym typeface="+mn-ea"/>
              </a:rPr>
              <a:t>Makan.uz </a:t>
            </a:r>
            <a:r>
              <a:rPr lang="en-US" altLang="en-US">
                <a:latin typeface="Calibri" charset="0"/>
                <a:sym typeface="+mn-ea"/>
              </a:rPr>
              <a:t>(run by Karakalpak journalist Lola Kallikhanova) had a Telegram channel with ~65,000 subscribers as of 2020</a:t>
            </a:r>
            <a:r>
              <a:rPr lang="de-DE" altLang="en-US">
                <a:latin typeface="Calibri" charset="0"/>
                <a:sym typeface="+mn-ea"/>
              </a:rPr>
              <a:t>,</a:t>
            </a:r>
            <a:r>
              <a:rPr lang="en-US" altLang="en-US">
                <a:latin typeface="Calibri" charset="0"/>
                <a:sym typeface="+mn-ea"/>
              </a:rPr>
              <a:t>Telegram </a:t>
            </a:r>
            <a:r>
              <a:rPr lang="de-DE" altLang="en-US">
                <a:solidFill>
                  <a:schemeClr val="accent6"/>
                </a:solidFill>
                <a:latin typeface="Calibri" charset="0"/>
                <a:sym typeface="+mn-ea"/>
              </a:rPr>
              <a:t>Pa’ziylet.uz/</a:t>
            </a:r>
            <a:r>
              <a:rPr lang="en-US" altLang="en-US">
                <a:solidFill>
                  <a:schemeClr val="accent6"/>
                </a:solidFill>
                <a:latin typeface="Calibri" charset="0"/>
                <a:sym typeface="+mn-ea"/>
              </a:rPr>
              <a:t>“Рәсмий канал”</a:t>
            </a:r>
            <a:r>
              <a:rPr lang="en-US" altLang="en-US">
                <a:latin typeface="Calibri" charset="0"/>
                <a:sym typeface="+mn-ea"/>
              </a:rPr>
              <a:t> (official channel)</a:t>
            </a:r>
            <a:r>
              <a:rPr lang="de-DE" altLang="en-US">
                <a:latin typeface="Calibri" charset="0"/>
                <a:sym typeface="+mn-ea"/>
              </a:rPr>
              <a:t>,</a:t>
            </a:r>
            <a:r>
              <a:rPr lang="en-US" altLang="en-US">
                <a:latin typeface="Calibri" charset="0"/>
                <a:sym typeface="+mn-ea"/>
              </a:rPr>
              <a:t> is huge, with between 74K  subscribers</a:t>
            </a:r>
            <a:r>
              <a:rPr lang="de-DE" altLang="en-US">
                <a:latin typeface="Calibri" charset="0"/>
                <a:sym typeface="+mn-ea"/>
              </a:rPr>
              <a:t>.</a:t>
            </a:r>
            <a:endParaRPr lang="en-US" altLang="en-US">
              <a:latin typeface="Calibri" charset="0"/>
            </a:endParaRPr>
          </a:p>
          <a:p>
            <a:pPr lvl="0" eaLnBrk="1" hangingPunct="1"/>
            <a:r>
              <a:rPr lang="en-US" altLang="en-US">
                <a:latin typeface="Calibri" charset="0"/>
                <a:sym typeface="+mn-ea"/>
              </a:rPr>
              <a:t>However, </a:t>
            </a:r>
            <a:r>
              <a:rPr lang="en-US" altLang="en-US">
                <a:solidFill>
                  <a:schemeClr val="accent6"/>
                </a:solidFill>
                <a:latin typeface="Calibri" charset="0"/>
                <a:sym typeface="+mn-ea"/>
              </a:rPr>
              <a:t>political-focused </a:t>
            </a:r>
            <a:r>
              <a:rPr lang="en-US" altLang="en-US">
                <a:latin typeface="Calibri" charset="0"/>
                <a:sym typeface="+mn-ea"/>
              </a:rPr>
              <a:t>Telegram channels can be sensitive—some discussing Karakalpakstan or autonomist issues have faced blockages, cyber attacks, or even surveillance</a:t>
            </a:r>
            <a:endParaRPr lang="en-US" altLang="en-US">
              <a:latin typeface="Calibri" charset="0"/>
            </a:endParaRPr>
          </a:p>
          <a:p>
            <a:pPr lvl="0" eaLnBrk="1" hangingPunct="1"/>
          </a:p>
          <a:p>
            <a:pPr lvl="0" eaLnBrk="1" hangingPunct="1"/>
          </a:p>
          <a:p>
            <a:pPr lvl="0" eaLnBrk="1" hangingPunct="1"/>
          </a:p>
          <a:p>
            <a:pPr lvl="0" eaLnBrk="1" hangingPunct="1"/>
          </a:p>
        </p:txBody>
      </p:sp>
      <p:pic>
        <p:nvPicPr>
          <p:cNvPr id="2" name="Picture 1" descr="2025-08-24 22:15:05.159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0510" y="1435735"/>
            <a:ext cx="6136005" cy="43103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/>
  <PresentationFormat>Widescreen</PresentationFormat>
  <Paragraphs>103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Arial</vt:lpstr>
      <vt:lpstr>SimSun</vt:lpstr>
      <vt:lpstr>Wingdings</vt:lpstr>
      <vt:lpstr>Calibri</vt:lpstr>
      <vt:lpstr>宋体</vt:lpstr>
      <vt:lpstr>Calibri Light</vt:lpstr>
      <vt:lpstr>Office Theme</vt:lpstr>
      <vt:lpstr>Karakalpak as low-resource language in NLP.</vt:lpstr>
      <vt:lpstr>Hypothesis and Questions</vt:lpstr>
      <vt:lpstr>PowerPoint 演示文稿</vt:lpstr>
      <vt:lpstr>PowerPoint 演示文稿</vt:lpstr>
      <vt:lpstr>PowerPoint 演示文稿</vt:lpstr>
      <vt:lpstr>Turkic Language Family</vt:lpstr>
      <vt:lpstr>KIPCHAK</vt:lpstr>
      <vt:lpstr>Karakalpak as a live language</vt:lpstr>
      <vt:lpstr>Karakalpak as a live language</vt:lpstr>
      <vt:lpstr>Why low-resource?</vt:lpstr>
      <vt:lpstr>We are students.</vt:lpstr>
      <vt:lpstr>There is no UD treebank for Karakalpak yet.</vt:lpstr>
      <vt:lpstr>Standardisation issues.</vt:lpstr>
      <vt:lpstr>Standardisation issues.</vt:lpstr>
      <vt:lpstr>Standardisation issues.</vt:lpstr>
      <vt:lpstr>Borrowings .</vt:lpstr>
      <vt:lpstr>Morphological complexity.</vt:lpstr>
      <vt:lpstr>Qaraqalpaqlastirilg’anlardanbiz.</vt:lpstr>
      <vt:lpstr>Qaraqalpaqlastirilg’anlardanbiz.</vt:lpstr>
      <vt:lpstr> Türkleştirilenlerdeniz</vt:lpstr>
      <vt:lpstr>Other important points</vt:lpstr>
      <vt:lpstr>Questions , ideas ,suggestions and opinions.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_x000B_Türkleştirilenlerdeniz</dc:title>
  <dc:creator>ayperi</dc:creator>
  <cp:lastModifiedBy>iPad</cp:lastModifiedBy>
  <cp:revision>9</cp:revision>
  <dcterms:created xsi:type="dcterms:W3CDTF">1900-01-01T00:00:00Z</dcterms:created>
  <dcterms:modified xsi:type="dcterms:W3CDTF">1900-01-01T00:00:00Z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11588D023CFC5F9D40D6A968424CCA4E_43</vt:lpwstr>
  </property>
  <property fmtid="{D5CDD505-2E9C-101B-9397-08002B2CF9AE}" pid="3" name="KSOProductBuildVer">
    <vt:lpwstr>3081-11.35.00</vt:lpwstr>
  </property>
</Properties>
</file>